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7" r:id="rId2"/>
    <p:sldId id="280" r:id="rId3"/>
    <p:sldId id="284" r:id="rId4"/>
    <p:sldId id="281" r:id="rId5"/>
    <p:sldId id="283" r:id="rId6"/>
    <p:sldId id="292" r:id="rId7"/>
    <p:sldId id="285" r:id="rId8"/>
    <p:sldId id="286" r:id="rId9"/>
    <p:sldId id="287" r:id="rId10"/>
    <p:sldId id="288" r:id="rId11"/>
    <p:sldId id="258" r:id="rId12"/>
    <p:sldId id="290" r:id="rId13"/>
    <p:sldId id="289" r:id="rId14"/>
    <p:sldId id="259" r:id="rId15"/>
    <p:sldId id="293" r:id="rId16"/>
    <p:sldId id="279" r:id="rId1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7">
          <p15:clr>
            <a:srgbClr val="A4A3A4"/>
          </p15:clr>
        </p15:guide>
        <p15:guide id="2" orient="horz" pos="3136">
          <p15:clr>
            <a:srgbClr val="A4A3A4"/>
          </p15:clr>
        </p15:guide>
        <p15:guide id="3" pos="19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038F2"/>
    <a:srgbClr val="1E1A28"/>
    <a:srgbClr val="8038FF"/>
    <a:srgbClr val="6B11EF"/>
    <a:srgbClr val="666666"/>
    <a:srgbClr val="BDA2F2"/>
    <a:srgbClr val="46A99F"/>
    <a:srgbClr val="17131D"/>
    <a:srgbClr val="6B1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chemeClr val="accent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D0D1"/>
          </a:solidFill>
        </a:fill>
      </a:tcStyle>
    </a:wholeTbl>
    <a:band2H>
      <a:tcTxStyle/>
      <a:tcStyle>
        <a:tcBdr/>
        <a:fill>
          <a:solidFill>
            <a:srgbClr val="E8E9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chemeClr val="accent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EAF6"/>
          </a:solidFill>
        </a:fill>
      </a:tcStyle>
    </a:wholeTbl>
    <a:band2H>
      <a:tcTxStyle/>
      <a:tcStyle>
        <a:tcBdr/>
        <a:fill>
          <a:solidFill>
            <a:srgbClr val="EEF5F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chemeClr val="accent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CDCC"/>
          </a:solidFill>
        </a:fill>
      </a:tcStyle>
    </a:wholeTbl>
    <a:band2H>
      <a:tcTxStyle/>
      <a:tcStyle>
        <a:tcBdr/>
        <a:fill>
          <a:solidFill>
            <a:srgbClr val="FCE8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chemeClr val="accent1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D0D1"/>
          </a:solidFill>
        </a:fill>
      </a:tcStyle>
    </a:wholeTbl>
    <a:band2H>
      <a:tcTxStyle/>
      <a:tcStyle>
        <a:tcBdr/>
        <a:fill>
          <a:solidFill>
            <a:srgbClr val="E8E9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7" autoAdjust="0"/>
    <p:restoredTop sz="94660"/>
  </p:normalViewPr>
  <p:slideViewPr>
    <p:cSldViewPr snapToGrid="0" snapToObjects="1">
      <p:cViewPr>
        <p:scale>
          <a:sx n="128" d="100"/>
          <a:sy n="128" d="100"/>
        </p:scale>
        <p:origin x="84" y="87"/>
      </p:cViewPr>
      <p:guideLst>
        <p:guide orient="horz" pos="227"/>
        <p:guide orient="horz" pos="3136"/>
        <p:guide pos="19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A5D8FF-49FE-7643-BBE9-4B6057A16854}" type="doc">
      <dgm:prSet loTypeId="urn:microsoft.com/office/officeart/2005/8/layout/radial6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39A0D57-FA17-9041-B29C-7FA190634646}">
      <dgm:prSet phldrT="[Text]" phldr="1"/>
      <dgm:spPr>
        <a:solidFill>
          <a:srgbClr val="8038F2"/>
        </a:solidFill>
        <a:ln>
          <a:noFill/>
        </a:ln>
      </dgm:spPr>
      <dgm:t>
        <a:bodyPr/>
        <a:lstStyle/>
        <a:p>
          <a:endParaRPr lang="en-US" dirty="0">
            <a:solidFill>
              <a:srgbClr val="FFFFFF"/>
            </a:solidFill>
          </a:endParaRPr>
        </a:p>
      </dgm:t>
    </dgm:pt>
    <dgm:pt modelId="{E0D30F4F-DA98-184E-93AF-4BB66F77CEA1}" type="parTrans" cxnId="{B543B71E-E44F-3646-BAC2-BA31E6EF8931}">
      <dgm:prSet/>
      <dgm:spPr/>
      <dgm:t>
        <a:bodyPr/>
        <a:lstStyle/>
        <a:p>
          <a:endParaRPr lang="en-US"/>
        </a:p>
      </dgm:t>
    </dgm:pt>
    <dgm:pt modelId="{CE4EED21-C008-1A49-B1E3-3FB8A7B68107}" type="sibTrans" cxnId="{B543B71E-E44F-3646-BAC2-BA31E6EF8931}">
      <dgm:prSet/>
      <dgm:spPr/>
      <dgm:t>
        <a:bodyPr/>
        <a:lstStyle/>
        <a:p>
          <a:endParaRPr lang="en-US"/>
        </a:p>
      </dgm:t>
    </dgm:pt>
    <dgm:pt modelId="{81043C8D-8C60-BC4A-A6AD-B7DA18F1EF68}">
      <dgm:prSet phldrT="[Text]" phldr="1"/>
      <dgm:spPr>
        <a:solidFill>
          <a:srgbClr val="17131D"/>
        </a:solidFill>
        <a:ln>
          <a:noFill/>
        </a:ln>
      </dgm:spPr>
      <dgm:t>
        <a:bodyPr/>
        <a:lstStyle/>
        <a:p>
          <a:endParaRPr lang="en-US" dirty="0">
            <a:solidFill>
              <a:srgbClr val="FFFFFF"/>
            </a:solidFill>
          </a:endParaRPr>
        </a:p>
      </dgm:t>
    </dgm:pt>
    <dgm:pt modelId="{22FE8B2E-5AD9-3C4A-B4C1-1226D890F2DA}" type="parTrans" cxnId="{D788824F-68EE-AE47-B55D-D43FFA84AE4B}">
      <dgm:prSet/>
      <dgm:spPr/>
      <dgm:t>
        <a:bodyPr/>
        <a:lstStyle/>
        <a:p>
          <a:endParaRPr lang="en-US"/>
        </a:p>
      </dgm:t>
    </dgm:pt>
    <dgm:pt modelId="{33965AB1-EBB9-884F-ACA2-5F38624B41E5}" type="sibTrans" cxnId="{D788824F-68EE-AE47-B55D-D43FFA84AE4B}">
      <dgm:prSet/>
      <dgm:spPr>
        <a:solidFill>
          <a:srgbClr val="17131D"/>
        </a:solidFill>
      </dgm:spPr>
      <dgm:t>
        <a:bodyPr/>
        <a:lstStyle/>
        <a:p>
          <a:endParaRPr lang="en-US"/>
        </a:p>
      </dgm:t>
    </dgm:pt>
    <dgm:pt modelId="{2E253685-51EF-554B-B11B-E1949313EE5C}">
      <dgm:prSet phldrT="[Text]" phldr="1"/>
      <dgm:spPr>
        <a:solidFill>
          <a:srgbClr val="8038F2"/>
        </a:solidFill>
        <a:ln>
          <a:noFill/>
        </a:ln>
      </dgm:spPr>
      <dgm:t>
        <a:bodyPr/>
        <a:lstStyle/>
        <a:p>
          <a:endParaRPr lang="en-US" dirty="0">
            <a:solidFill>
              <a:srgbClr val="FFFFFF"/>
            </a:solidFill>
          </a:endParaRPr>
        </a:p>
      </dgm:t>
    </dgm:pt>
    <dgm:pt modelId="{37AA9C9B-B67D-B646-ABC3-6A1C3AC62A70}" type="parTrans" cxnId="{3928DC5F-587A-724A-942E-130489A64645}">
      <dgm:prSet/>
      <dgm:spPr/>
      <dgm:t>
        <a:bodyPr/>
        <a:lstStyle/>
        <a:p>
          <a:endParaRPr lang="en-US"/>
        </a:p>
      </dgm:t>
    </dgm:pt>
    <dgm:pt modelId="{E359CA7A-3718-6249-BECC-3072BEE35105}" type="sibTrans" cxnId="{3928DC5F-587A-724A-942E-130489A64645}">
      <dgm:prSet/>
      <dgm:spPr>
        <a:solidFill>
          <a:srgbClr val="8038F2"/>
        </a:solidFill>
      </dgm:spPr>
      <dgm:t>
        <a:bodyPr/>
        <a:lstStyle/>
        <a:p>
          <a:endParaRPr lang="en-US"/>
        </a:p>
      </dgm:t>
    </dgm:pt>
    <dgm:pt modelId="{E937BE8D-28D3-BD47-835A-6E9E1BE268CC}">
      <dgm:prSet phldrT="[Text]" phldr="1"/>
      <dgm:spPr>
        <a:solidFill>
          <a:srgbClr val="666666"/>
        </a:solidFill>
        <a:ln>
          <a:noFill/>
        </a:ln>
      </dgm:spPr>
      <dgm:t>
        <a:bodyPr/>
        <a:lstStyle/>
        <a:p>
          <a:endParaRPr lang="en-US" dirty="0">
            <a:solidFill>
              <a:srgbClr val="FFFFFF"/>
            </a:solidFill>
          </a:endParaRPr>
        </a:p>
      </dgm:t>
    </dgm:pt>
    <dgm:pt modelId="{CF5E9123-629F-AA44-8A63-DB6C9B014F22}" type="parTrans" cxnId="{4DB3A31F-E906-1C41-A82B-2F3C42B7023C}">
      <dgm:prSet/>
      <dgm:spPr/>
      <dgm:t>
        <a:bodyPr/>
        <a:lstStyle/>
        <a:p>
          <a:endParaRPr lang="en-US"/>
        </a:p>
      </dgm:t>
    </dgm:pt>
    <dgm:pt modelId="{A42F280C-DD76-0641-A6AE-6B2183BBDA9C}" type="sibTrans" cxnId="{4DB3A31F-E906-1C41-A82B-2F3C42B7023C}">
      <dgm:prSet/>
      <dgm:spPr>
        <a:solidFill>
          <a:srgbClr val="666666"/>
        </a:solidFill>
      </dgm:spPr>
      <dgm:t>
        <a:bodyPr/>
        <a:lstStyle/>
        <a:p>
          <a:endParaRPr lang="en-US"/>
        </a:p>
      </dgm:t>
    </dgm:pt>
    <dgm:pt modelId="{2EAC6003-19F5-AB4B-B929-E2C63C1830D1}">
      <dgm:prSet phldrT="[Text]" phldr="1"/>
      <dgm:spPr>
        <a:solidFill>
          <a:srgbClr val="BDA2F2"/>
        </a:solidFill>
        <a:ln>
          <a:noFill/>
        </a:ln>
      </dgm:spPr>
      <dgm:t>
        <a:bodyPr/>
        <a:lstStyle/>
        <a:p>
          <a:endParaRPr lang="en-US" dirty="0">
            <a:solidFill>
              <a:srgbClr val="FFFFFF"/>
            </a:solidFill>
          </a:endParaRPr>
        </a:p>
      </dgm:t>
    </dgm:pt>
    <dgm:pt modelId="{1E81B5FB-5787-6E40-BDA0-0CA7BC938935}" type="parTrans" cxnId="{6136A2FA-C220-2240-B939-DB6458D7CBFF}">
      <dgm:prSet/>
      <dgm:spPr/>
      <dgm:t>
        <a:bodyPr/>
        <a:lstStyle/>
        <a:p>
          <a:endParaRPr lang="en-US"/>
        </a:p>
      </dgm:t>
    </dgm:pt>
    <dgm:pt modelId="{DBCA3396-CA9A-3147-ABD5-A215AC095F7D}" type="sibTrans" cxnId="{6136A2FA-C220-2240-B939-DB6458D7CBFF}">
      <dgm:prSet/>
      <dgm:spPr>
        <a:solidFill>
          <a:srgbClr val="BDA2F2"/>
        </a:solidFill>
      </dgm:spPr>
      <dgm:t>
        <a:bodyPr/>
        <a:lstStyle/>
        <a:p>
          <a:endParaRPr lang="en-US"/>
        </a:p>
      </dgm:t>
    </dgm:pt>
    <dgm:pt modelId="{2142BEB4-C569-FE4F-8DA2-23288E51BF22}" type="pres">
      <dgm:prSet presAssocID="{B8A5D8FF-49FE-7643-BBE9-4B6057A1685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4406409-CE67-9A44-B2B4-6D3BF5A0CB1F}" type="pres">
      <dgm:prSet presAssocID="{E39A0D57-FA17-9041-B29C-7FA190634646}" presName="centerShape" presStyleLbl="node0" presStyleIdx="0" presStyleCnt="1"/>
      <dgm:spPr/>
    </dgm:pt>
    <dgm:pt modelId="{9557AA9A-BA5A-1A40-87CB-14F9C5232F9D}" type="pres">
      <dgm:prSet presAssocID="{81043C8D-8C60-BC4A-A6AD-B7DA18F1EF68}" presName="node" presStyleLbl="node1" presStyleIdx="0" presStyleCnt="4">
        <dgm:presLayoutVars>
          <dgm:bulletEnabled val="1"/>
        </dgm:presLayoutVars>
      </dgm:prSet>
      <dgm:spPr/>
    </dgm:pt>
    <dgm:pt modelId="{E8EB6168-831A-584C-8EE2-82A9965C67C1}" type="pres">
      <dgm:prSet presAssocID="{81043C8D-8C60-BC4A-A6AD-B7DA18F1EF68}" presName="dummy" presStyleCnt="0"/>
      <dgm:spPr/>
    </dgm:pt>
    <dgm:pt modelId="{6589C57E-BDDF-774C-AE3B-5D0A26E88AA8}" type="pres">
      <dgm:prSet presAssocID="{33965AB1-EBB9-884F-ACA2-5F38624B41E5}" presName="sibTrans" presStyleLbl="sibTrans2D1" presStyleIdx="0" presStyleCnt="4"/>
      <dgm:spPr/>
    </dgm:pt>
    <dgm:pt modelId="{1201349A-1A8D-1248-BBF8-455C2ADEA422}" type="pres">
      <dgm:prSet presAssocID="{2E253685-51EF-554B-B11B-E1949313EE5C}" presName="node" presStyleLbl="node1" presStyleIdx="1" presStyleCnt="4">
        <dgm:presLayoutVars>
          <dgm:bulletEnabled val="1"/>
        </dgm:presLayoutVars>
      </dgm:prSet>
      <dgm:spPr/>
    </dgm:pt>
    <dgm:pt modelId="{8F2AD4E9-B0B9-E640-9F90-5681F091CD6D}" type="pres">
      <dgm:prSet presAssocID="{2E253685-51EF-554B-B11B-E1949313EE5C}" presName="dummy" presStyleCnt="0"/>
      <dgm:spPr/>
    </dgm:pt>
    <dgm:pt modelId="{DFE2438E-CFC1-BD45-BFE0-D56F73EBA1AC}" type="pres">
      <dgm:prSet presAssocID="{E359CA7A-3718-6249-BECC-3072BEE35105}" presName="sibTrans" presStyleLbl="sibTrans2D1" presStyleIdx="1" presStyleCnt="4"/>
      <dgm:spPr/>
    </dgm:pt>
    <dgm:pt modelId="{F6DDA2C2-6517-DD4E-96F1-06576A30CA36}" type="pres">
      <dgm:prSet presAssocID="{E937BE8D-28D3-BD47-835A-6E9E1BE268CC}" presName="node" presStyleLbl="node1" presStyleIdx="2" presStyleCnt="4">
        <dgm:presLayoutVars>
          <dgm:bulletEnabled val="1"/>
        </dgm:presLayoutVars>
      </dgm:prSet>
      <dgm:spPr/>
    </dgm:pt>
    <dgm:pt modelId="{237F5AB0-E7D4-DC45-A289-E825D67DE9F1}" type="pres">
      <dgm:prSet presAssocID="{E937BE8D-28D3-BD47-835A-6E9E1BE268CC}" presName="dummy" presStyleCnt="0"/>
      <dgm:spPr/>
    </dgm:pt>
    <dgm:pt modelId="{2753B5DE-6F7D-684E-AC0D-5B728B427280}" type="pres">
      <dgm:prSet presAssocID="{A42F280C-DD76-0641-A6AE-6B2183BBDA9C}" presName="sibTrans" presStyleLbl="sibTrans2D1" presStyleIdx="2" presStyleCnt="4"/>
      <dgm:spPr/>
    </dgm:pt>
    <dgm:pt modelId="{483174F6-DE7C-D64A-9693-4B705C8248D7}" type="pres">
      <dgm:prSet presAssocID="{2EAC6003-19F5-AB4B-B929-E2C63C1830D1}" presName="node" presStyleLbl="node1" presStyleIdx="3" presStyleCnt="4">
        <dgm:presLayoutVars>
          <dgm:bulletEnabled val="1"/>
        </dgm:presLayoutVars>
      </dgm:prSet>
      <dgm:spPr/>
    </dgm:pt>
    <dgm:pt modelId="{01CCB1E6-531D-9B4D-B2AC-094BC2E57886}" type="pres">
      <dgm:prSet presAssocID="{2EAC6003-19F5-AB4B-B929-E2C63C1830D1}" presName="dummy" presStyleCnt="0"/>
      <dgm:spPr/>
    </dgm:pt>
    <dgm:pt modelId="{9075B133-4EBA-7D43-BAD0-E185DC0A2CDD}" type="pres">
      <dgm:prSet presAssocID="{DBCA3396-CA9A-3147-ABD5-A215AC095F7D}" presName="sibTrans" presStyleLbl="sibTrans2D1" presStyleIdx="3" presStyleCnt="4"/>
      <dgm:spPr/>
    </dgm:pt>
  </dgm:ptLst>
  <dgm:cxnLst>
    <dgm:cxn modelId="{B543B71E-E44F-3646-BAC2-BA31E6EF8931}" srcId="{B8A5D8FF-49FE-7643-BBE9-4B6057A16854}" destId="{E39A0D57-FA17-9041-B29C-7FA190634646}" srcOrd="0" destOrd="0" parTransId="{E0D30F4F-DA98-184E-93AF-4BB66F77CEA1}" sibTransId="{CE4EED21-C008-1A49-B1E3-3FB8A7B68107}"/>
    <dgm:cxn modelId="{4DB3A31F-E906-1C41-A82B-2F3C42B7023C}" srcId="{E39A0D57-FA17-9041-B29C-7FA190634646}" destId="{E937BE8D-28D3-BD47-835A-6E9E1BE268CC}" srcOrd="2" destOrd="0" parTransId="{CF5E9123-629F-AA44-8A63-DB6C9B014F22}" sibTransId="{A42F280C-DD76-0641-A6AE-6B2183BBDA9C}"/>
    <dgm:cxn modelId="{D79A2022-3534-1A46-A082-6B8A1F0235B8}" type="presOf" srcId="{33965AB1-EBB9-884F-ACA2-5F38624B41E5}" destId="{6589C57E-BDDF-774C-AE3B-5D0A26E88AA8}" srcOrd="0" destOrd="0" presId="urn:microsoft.com/office/officeart/2005/8/layout/radial6"/>
    <dgm:cxn modelId="{45F82F27-7B88-9E4E-8631-BFFEFC57AD17}" type="presOf" srcId="{E937BE8D-28D3-BD47-835A-6E9E1BE268CC}" destId="{F6DDA2C2-6517-DD4E-96F1-06576A30CA36}" srcOrd="0" destOrd="0" presId="urn:microsoft.com/office/officeart/2005/8/layout/radial6"/>
    <dgm:cxn modelId="{99E7583B-FED1-474F-87E6-70CFCB4A7389}" type="presOf" srcId="{DBCA3396-CA9A-3147-ABD5-A215AC095F7D}" destId="{9075B133-4EBA-7D43-BAD0-E185DC0A2CDD}" srcOrd="0" destOrd="0" presId="urn:microsoft.com/office/officeart/2005/8/layout/radial6"/>
    <dgm:cxn modelId="{3928DC5F-587A-724A-942E-130489A64645}" srcId="{E39A0D57-FA17-9041-B29C-7FA190634646}" destId="{2E253685-51EF-554B-B11B-E1949313EE5C}" srcOrd="1" destOrd="0" parTransId="{37AA9C9B-B67D-B646-ABC3-6A1C3AC62A70}" sibTransId="{E359CA7A-3718-6249-BECC-3072BEE35105}"/>
    <dgm:cxn modelId="{7F84B54E-A1D2-CA45-8FB8-AEEAF99B0ADE}" type="presOf" srcId="{B8A5D8FF-49FE-7643-BBE9-4B6057A16854}" destId="{2142BEB4-C569-FE4F-8DA2-23288E51BF22}" srcOrd="0" destOrd="0" presId="urn:microsoft.com/office/officeart/2005/8/layout/radial6"/>
    <dgm:cxn modelId="{D788824F-68EE-AE47-B55D-D43FFA84AE4B}" srcId="{E39A0D57-FA17-9041-B29C-7FA190634646}" destId="{81043C8D-8C60-BC4A-A6AD-B7DA18F1EF68}" srcOrd="0" destOrd="0" parTransId="{22FE8B2E-5AD9-3C4A-B4C1-1226D890F2DA}" sibTransId="{33965AB1-EBB9-884F-ACA2-5F38624B41E5}"/>
    <dgm:cxn modelId="{6679F055-A648-EA44-BF16-9EEEF200AA17}" type="presOf" srcId="{81043C8D-8C60-BC4A-A6AD-B7DA18F1EF68}" destId="{9557AA9A-BA5A-1A40-87CB-14F9C5232F9D}" srcOrd="0" destOrd="0" presId="urn:microsoft.com/office/officeart/2005/8/layout/radial6"/>
    <dgm:cxn modelId="{9E60FD94-DD5B-E44F-876E-1CE723CABAF6}" type="presOf" srcId="{A42F280C-DD76-0641-A6AE-6B2183BBDA9C}" destId="{2753B5DE-6F7D-684E-AC0D-5B728B427280}" srcOrd="0" destOrd="0" presId="urn:microsoft.com/office/officeart/2005/8/layout/radial6"/>
    <dgm:cxn modelId="{A0E758AF-6390-834E-803E-79A6F52D8B79}" type="presOf" srcId="{2E253685-51EF-554B-B11B-E1949313EE5C}" destId="{1201349A-1A8D-1248-BBF8-455C2ADEA422}" srcOrd="0" destOrd="0" presId="urn:microsoft.com/office/officeart/2005/8/layout/radial6"/>
    <dgm:cxn modelId="{A295E9AF-F9E1-7841-9A7A-9B2505ADFE97}" type="presOf" srcId="{E39A0D57-FA17-9041-B29C-7FA190634646}" destId="{04406409-CE67-9A44-B2B4-6D3BF5A0CB1F}" srcOrd="0" destOrd="0" presId="urn:microsoft.com/office/officeart/2005/8/layout/radial6"/>
    <dgm:cxn modelId="{8AFB11C7-356F-CC45-AE52-A24E81CF7424}" type="presOf" srcId="{2EAC6003-19F5-AB4B-B929-E2C63C1830D1}" destId="{483174F6-DE7C-D64A-9693-4B705C8248D7}" srcOrd="0" destOrd="0" presId="urn:microsoft.com/office/officeart/2005/8/layout/radial6"/>
    <dgm:cxn modelId="{4BE3BFD1-6995-B742-B40C-71B0945C53B1}" type="presOf" srcId="{E359CA7A-3718-6249-BECC-3072BEE35105}" destId="{DFE2438E-CFC1-BD45-BFE0-D56F73EBA1AC}" srcOrd="0" destOrd="0" presId="urn:microsoft.com/office/officeart/2005/8/layout/radial6"/>
    <dgm:cxn modelId="{6136A2FA-C220-2240-B939-DB6458D7CBFF}" srcId="{E39A0D57-FA17-9041-B29C-7FA190634646}" destId="{2EAC6003-19F5-AB4B-B929-E2C63C1830D1}" srcOrd="3" destOrd="0" parTransId="{1E81B5FB-5787-6E40-BDA0-0CA7BC938935}" sibTransId="{DBCA3396-CA9A-3147-ABD5-A215AC095F7D}"/>
    <dgm:cxn modelId="{CF52C6FB-FCB6-A245-B63D-F24BD4174F29}" type="presParOf" srcId="{2142BEB4-C569-FE4F-8DA2-23288E51BF22}" destId="{04406409-CE67-9A44-B2B4-6D3BF5A0CB1F}" srcOrd="0" destOrd="0" presId="urn:microsoft.com/office/officeart/2005/8/layout/radial6"/>
    <dgm:cxn modelId="{0FF2B243-9DFC-BA44-AE90-F7F7EB73AB7C}" type="presParOf" srcId="{2142BEB4-C569-FE4F-8DA2-23288E51BF22}" destId="{9557AA9A-BA5A-1A40-87CB-14F9C5232F9D}" srcOrd="1" destOrd="0" presId="urn:microsoft.com/office/officeart/2005/8/layout/radial6"/>
    <dgm:cxn modelId="{BE826CB1-EABE-EA40-8B91-A01AC57876F2}" type="presParOf" srcId="{2142BEB4-C569-FE4F-8DA2-23288E51BF22}" destId="{E8EB6168-831A-584C-8EE2-82A9965C67C1}" srcOrd="2" destOrd="0" presId="urn:microsoft.com/office/officeart/2005/8/layout/radial6"/>
    <dgm:cxn modelId="{C7C78B37-6EF9-3F45-9533-D1CB98784B63}" type="presParOf" srcId="{2142BEB4-C569-FE4F-8DA2-23288E51BF22}" destId="{6589C57E-BDDF-774C-AE3B-5D0A26E88AA8}" srcOrd="3" destOrd="0" presId="urn:microsoft.com/office/officeart/2005/8/layout/radial6"/>
    <dgm:cxn modelId="{04DEFAA5-5205-0546-82BA-7E94D4C5448D}" type="presParOf" srcId="{2142BEB4-C569-FE4F-8DA2-23288E51BF22}" destId="{1201349A-1A8D-1248-BBF8-455C2ADEA422}" srcOrd="4" destOrd="0" presId="urn:microsoft.com/office/officeart/2005/8/layout/radial6"/>
    <dgm:cxn modelId="{F6970DB9-A391-7C40-86A0-F61A40DAEA5C}" type="presParOf" srcId="{2142BEB4-C569-FE4F-8DA2-23288E51BF22}" destId="{8F2AD4E9-B0B9-E640-9F90-5681F091CD6D}" srcOrd="5" destOrd="0" presId="urn:microsoft.com/office/officeart/2005/8/layout/radial6"/>
    <dgm:cxn modelId="{C29C8932-6E25-9B44-944D-BC59A3476DE6}" type="presParOf" srcId="{2142BEB4-C569-FE4F-8DA2-23288E51BF22}" destId="{DFE2438E-CFC1-BD45-BFE0-D56F73EBA1AC}" srcOrd="6" destOrd="0" presId="urn:microsoft.com/office/officeart/2005/8/layout/radial6"/>
    <dgm:cxn modelId="{396EF107-E4D1-3C48-BFE3-E2E1399F63DA}" type="presParOf" srcId="{2142BEB4-C569-FE4F-8DA2-23288E51BF22}" destId="{F6DDA2C2-6517-DD4E-96F1-06576A30CA36}" srcOrd="7" destOrd="0" presId="urn:microsoft.com/office/officeart/2005/8/layout/radial6"/>
    <dgm:cxn modelId="{35E89E8A-EE04-114F-9711-70BCA7AADC82}" type="presParOf" srcId="{2142BEB4-C569-FE4F-8DA2-23288E51BF22}" destId="{237F5AB0-E7D4-DC45-A289-E825D67DE9F1}" srcOrd="8" destOrd="0" presId="urn:microsoft.com/office/officeart/2005/8/layout/radial6"/>
    <dgm:cxn modelId="{FAED98B4-35E4-E84A-8E07-4D8CB0591F19}" type="presParOf" srcId="{2142BEB4-C569-FE4F-8DA2-23288E51BF22}" destId="{2753B5DE-6F7D-684E-AC0D-5B728B427280}" srcOrd="9" destOrd="0" presId="urn:microsoft.com/office/officeart/2005/8/layout/radial6"/>
    <dgm:cxn modelId="{F809765E-6052-A34B-A71B-BA5A8563B23D}" type="presParOf" srcId="{2142BEB4-C569-FE4F-8DA2-23288E51BF22}" destId="{483174F6-DE7C-D64A-9693-4B705C8248D7}" srcOrd="10" destOrd="0" presId="urn:microsoft.com/office/officeart/2005/8/layout/radial6"/>
    <dgm:cxn modelId="{A8773080-2937-6146-958F-10AC6A054693}" type="presParOf" srcId="{2142BEB4-C569-FE4F-8DA2-23288E51BF22}" destId="{01CCB1E6-531D-9B4D-B2AC-094BC2E57886}" srcOrd="11" destOrd="0" presId="urn:microsoft.com/office/officeart/2005/8/layout/radial6"/>
    <dgm:cxn modelId="{E4B3EC4F-6D15-C647-99E9-AEAEE4D96A13}" type="presParOf" srcId="{2142BEB4-C569-FE4F-8DA2-23288E51BF22}" destId="{9075B133-4EBA-7D43-BAD0-E185DC0A2CDD}" srcOrd="12" destOrd="0" presId="urn:microsoft.com/office/officeart/2005/8/layout/radial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75B133-4EBA-7D43-BAD0-E185DC0A2CDD}">
      <dsp:nvSpPr>
        <dsp:cNvPr id="0" name=""/>
        <dsp:cNvSpPr/>
      </dsp:nvSpPr>
      <dsp:spPr>
        <a:xfrm>
          <a:off x="576507" y="411017"/>
          <a:ext cx="2742658" cy="2742658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rgbClr val="BDA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3B5DE-6F7D-684E-AC0D-5B728B427280}">
      <dsp:nvSpPr>
        <dsp:cNvPr id="0" name=""/>
        <dsp:cNvSpPr/>
      </dsp:nvSpPr>
      <dsp:spPr>
        <a:xfrm>
          <a:off x="576507" y="411017"/>
          <a:ext cx="2742658" cy="2742658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rgbClr val="66666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2438E-CFC1-BD45-BFE0-D56F73EBA1AC}">
      <dsp:nvSpPr>
        <dsp:cNvPr id="0" name=""/>
        <dsp:cNvSpPr/>
      </dsp:nvSpPr>
      <dsp:spPr>
        <a:xfrm>
          <a:off x="576507" y="411017"/>
          <a:ext cx="2742658" cy="2742658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rgbClr val="8038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89C57E-BDDF-774C-AE3B-5D0A26E88AA8}">
      <dsp:nvSpPr>
        <dsp:cNvPr id="0" name=""/>
        <dsp:cNvSpPr/>
      </dsp:nvSpPr>
      <dsp:spPr>
        <a:xfrm>
          <a:off x="576507" y="411017"/>
          <a:ext cx="2742658" cy="2742658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rgbClr val="17131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406409-CE67-9A44-B2B4-6D3BF5A0CB1F}">
      <dsp:nvSpPr>
        <dsp:cNvPr id="0" name=""/>
        <dsp:cNvSpPr/>
      </dsp:nvSpPr>
      <dsp:spPr>
        <a:xfrm>
          <a:off x="1316311" y="1150821"/>
          <a:ext cx="1263050" cy="1263050"/>
        </a:xfrm>
        <a:prstGeom prst="ellipse">
          <a:avLst/>
        </a:prstGeom>
        <a:solidFill>
          <a:srgbClr val="8038F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rgbClr val="FFFFFF"/>
            </a:solidFill>
          </a:endParaRPr>
        </a:p>
      </dsp:txBody>
      <dsp:txXfrm>
        <a:off x="1501280" y="1335790"/>
        <a:ext cx="893112" cy="893112"/>
      </dsp:txXfrm>
    </dsp:sp>
    <dsp:sp modelId="{9557AA9A-BA5A-1A40-87CB-14F9C5232F9D}">
      <dsp:nvSpPr>
        <dsp:cNvPr id="0" name=""/>
        <dsp:cNvSpPr/>
      </dsp:nvSpPr>
      <dsp:spPr>
        <a:xfrm>
          <a:off x="1505769" y="778"/>
          <a:ext cx="884135" cy="884135"/>
        </a:xfrm>
        <a:prstGeom prst="ellipse">
          <a:avLst/>
        </a:prstGeom>
        <a:solidFill>
          <a:srgbClr val="17131D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>
            <a:solidFill>
              <a:srgbClr val="FFFFFF"/>
            </a:solidFill>
          </a:endParaRPr>
        </a:p>
      </dsp:txBody>
      <dsp:txXfrm>
        <a:off x="1635248" y="130257"/>
        <a:ext cx="625177" cy="625177"/>
      </dsp:txXfrm>
    </dsp:sp>
    <dsp:sp modelId="{1201349A-1A8D-1248-BBF8-455C2ADEA422}">
      <dsp:nvSpPr>
        <dsp:cNvPr id="0" name=""/>
        <dsp:cNvSpPr/>
      </dsp:nvSpPr>
      <dsp:spPr>
        <a:xfrm>
          <a:off x="2845269" y="1340278"/>
          <a:ext cx="884135" cy="884135"/>
        </a:xfrm>
        <a:prstGeom prst="ellipse">
          <a:avLst/>
        </a:prstGeom>
        <a:solidFill>
          <a:srgbClr val="8038F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>
            <a:solidFill>
              <a:srgbClr val="FFFFFF"/>
            </a:solidFill>
          </a:endParaRPr>
        </a:p>
      </dsp:txBody>
      <dsp:txXfrm>
        <a:off x="2974748" y="1469757"/>
        <a:ext cx="625177" cy="625177"/>
      </dsp:txXfrm>
    </dsp:sp>
    <dsp:sp modelId="{F6DDA2C2-6517-DD4E-96F1-06576A30CA36}">
      <dsp:nvSpPr>
        <dsp:cNvPr id="0" name=""/>
        <dsp:cNvSpPr/>
      </dsp:nvSpPr>
      <dsp:spPr>
        <a:xfrm>
          <a:off x="1505769" y="2679779"/>
          <a:ext cx="884135" cy="884135"/>
        </a:xfrm>
        <a:prstGeom prst="ellipse">
          <a:avLst/>
        </a:prstGeom>
        <a:solidFill>
          <a:srgbClr val="66666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>
            <a:solidFill>
              <a:srgbClr val="FFFFFF"/>
            </a:solidFill>
          </a:endParaRPr>
        </a:p>
      </dsp:txBody>
      <dsp:txXfrm>
        <a:off x="1635248" y="2809258"/>
        <a:ext cx="625177" cy="625177"/>
      </dsp:txXfrm>
    </dsp:sp>
    <dsp:sp modelId="{483174F6-DE7C-D64A-9693-4B705C8248D7}">
      <dsp:nvSpPr>
        <dsp:cNvPr id="0" name=""/>
        <dsp:cNvSpPr/>
      </dsp:nvSpPr>
      <dsp:spPr>
        <a:xfrm>
          <a:off x="166269" y="1340278"/>
          <a:ext cx="884135" cy="884135"/>
        </a:xfrm>
        <a:prstGeom prst="ellipse">
          <a:avLst/>
        </a:prstGeom>
        <a:solidFill>
          <a:srgbClr val="BDA2F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>
            <a:solidFill>
              <a:srgbClr val="FFFFFF"/>
            </a:solidFill>
          </a:endParaRPr>
        </a:p>
      </dsp:txBody>
      <dsp:txXfrm>
        <a:off x="295748" y="1469757"/>
        <a:ext cx="625177" cy="625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51192-8032-1543-8458-AE52F2C50312}" type="datetimeFigureOut">
              <a:rPr lang="en-US" smtClean="0"/>
              <a:t>5/3/2017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7D001-B85C-1547-BA53-83257DBA99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1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4714718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34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emf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719906" y="4020402"/>
            <a:ext cx="9233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itle 21"/>
          <p:cNvSpPr>
            <a:spLocks noGrp="1"/>
          </p:cNvSpPr>
          <p:nvPr>
            <p:ph type="title" hasCustomPrompt="1"/>
          </p:nvPr>
        </p:nvSpPr>
        <p:spPr>
          <a:xfrm>
            <a:off x="431800" y="1534816"/>
            <a:ext cx="6744504" cy="1264608"/>
          </a:xfrm>
        </p:spPr>
        <p:txBody>
          <a:bodyPr vert="horz" anchor="b">
            <a:noAutofit/>
          </a:bodyPr>
          <a:lstStyle>
            <a:lvl1pPr>
              <a:defRPr sz="28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Talk title</a:t>
            </a:r>
            <a:endParaRPr lang="en-US" dirty="0"/>
          </a:p>
        </p:txBody>
      </p:sp>
      <p:sp>
        <p:nvSpPr>
          <p:cNvPr id="6" name="Shape 46"/>
          <p:cNvSpPr>
            <a:spLocks noGrp="1"/>
          </p:cNvSpPr>
          <p:nvPr>
            <p:ph type="body" sz="quarter" idx="14" hasCustomPrompt="1"/>
          </p:nvPr>
        </p:nvSpPr>
        <p:spPr>
          <a:xfrm>
            <a:off x="438593" y="3025215"/>
            <a:ext cx="4341752" cy="30134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GB" sz="1800" b="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Name, Institute</a:t>
            </a:r>
            <a:endParaRPr dirty="0"/>
          </a:p>
        </p:txBody>
      </p:sp>
      <p:sp>
        <p:nvSpPr>
          <p:cNvPr id="7" name="Rectangle 6"/>
          <p:cNvSpPr/>
          <p:nvPr userDrawn="1"/>
        </p:nvSpPr>
        <p:spPr>
          <a:xfrm>
            <a:off x="338744" y="4842421"/>
            <a:ext cx="15197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sz="600" b="1" i="0" u="none" strike="noStrike" cap="none" spc="0" normalizeH="0" baseline="0" dirty="0">
                <a:ln>
                  <a:noFill/>
                </a:ln>
                <a:solidFill>
                  <a:srgbClr val="EDEDED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@NanoporeConf | #NanoporeConf </a:t>
            </a:r>
            <a:endParaRPr kumimoji="0" lang="en-US" sz="600" b="0" i="0" u="none" strike="noStrike" cap="none" spc="0" normalizeH="0" baseline="0" dirty="0">
              <a:ln>
                <a:noFill/>
              </a:ln>
              <a:solidFill>
                <a:srgbClr val="EDEDED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ONT_logo_CMYK_negative_ORGANISED_BY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97" y="4808303"/>
            <a:ext cx="646130" cy="19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42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alf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xfrm>
            <a:off x="431801" y="361559"/>
            <a:ext cx="7690918" cy="253917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156" name="Shape 156"/>
          <p:cNvSpPr>
            <a:spLocks noGrp="1"/>
          </p:cNvSpPr>
          <p:nvPr>
            <p:ph type="pic" idx="13"/>
          </p:nvPr>
        </p:nvSpPr>
        <p:spPr>
          <a:xfrm>
            <a:off x="431800" y="2387083"/>
            <a:ext cx="8281127" cy="227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xfrm>
            <a:off x="431800" y="615474"/>
            <a:ext cx="7690243" cy="207750"/>
          </a:xfrm>
          <a:prstGeom prst="rect">
            <a:avLst/>
          </a:prstGeom>
        </p:spPr>
        <p:txBody>
          <a:bodyPr/>
          <a:lstStyle/>
          <a:p>
            <a:r>
              <a:t>Click to edit master text styles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4"/>
          </p:nvPr>
        </p:nvSpPr>
        <p:spPr>
          <a:xfrm>
            <a:off x="431800" y="1194196"/>
            <a:ext cx="8280400" cy="108747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 sz="1200" b="1">
                <a:solidFill>
                  <a:srgbClr val="393478"/>
                </a:solidFill>
              </a:defRPr>
            </a:pPr>
            <a:endParaRPr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-1342"/>
            <a:ext cx="45719" cy="5196625"/>
          </a:xfrm>
          <a:prstGeom prst="rect">
            <a:avLst/>
          </a:prstGeom>
          <a:solidFill>
            <a:srgbClr val="8038F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 descr="ONT_logo_RGB_positive_ORGANISED_BY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97" y="4807711"/>
            <a:ext cx="645403" cy="193167"/>
          </a:xfrm>
          <a:prstGeom prst="rect">
            <a:avLst/>
          </a:prstGeom>
        </p:spPr>
      </p:pic>
      <p:pic>
        <p:nvPicPr>
          <p:cNvPr id="17" name="Picture 16" descr="LC2017_logo_purple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39" y="361559"/>
            <a:ext cx="385088" cy="306179"/>
          </a:xfrm>
          <a:prstGeom prst="rect">
            <a:avLst/>
          </a:prstGeom>
        </p:spPr>
      </p:pic>
      <p:sp>
        <p:nvSpPr>
          <p:cNvPr id="18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8535" y="4844228"/>
            <a:ext cx="291458" cy="2138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82907" y="4842421"/>
            <a:ext cx="15197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sz="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@NanoporeConf | #NanoporeConf </a:t>
            </a:r>
            <a:endParaRPr kumimoji="0" lang="en-US" sz="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5124923" y="4857810"/>
            <a:ext cx="2941874" cy="16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" spc="0" baseline="0" dirty="0">
                <a:solidFill>
                  <a:srgbClr val="A7A7A7"/>
                </a:solidFill>
              </a:rPr>
              <a:t>© 2017 Oxford Nanopore Technologies. All rights reserved. The MinION is for research use only.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Half imag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xfrm>
            <a:off x="431801" y="361559"/>
            <a:ext cx="7724876" cy="253917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167" name="Shape 167"/>
          <p:cNvSpPr>
            <a:spLocks noGrp="1"/>
          </p:cNvSpPr>
          <p:nvPr>
            <p:ph type="pic" sz="half" idx="13"/>
          </p:nvPr>
        </p:nvSpPr>
        <p:spPr>
          <a:xfrm>
            <a:off x="0" y="3031332"/>
            <a:ext cx="9144000" cy="16286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xfrm>
            <a:off x="431800" y="615474"/>
            <a:ext cx="7724198" cy="207750"/>
          </a:xfrm>
          <a:prstGeom prst="rect">
            <a:avLst/>
          </a:prstGeom>
        </p:spPr>
        <p:txBody>
          <a:bodyPr/>
          <a:lstStyle/>
          <a:p>
            <a:r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-1342"/>
            <a:ext cx="45719" cy="5196625"/>
          </a:xfrm>
          <a:prstGeom prst="rect">
            <a:avLst/>
          </a:prstGeom>
          <a:solidFill>
            <a:srgbClr val="8038F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 descr="ONT_logo_RGB_positive_ORGANISED_BY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97" y="4807711"/>
            <a:ext cx="645403" cy="193167"/>
          </a:xfrm>
          <a:prstGeom prst="rect">
            <a:avLst/>
          </a:prstGeom>
        </p:spPr>
      </p:pic>
      <p:pic>
        <p:nvPicPr>
          <p:cNvPr id="13" name="Picture 12" descr="LC2017_logo_purple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39" y="361559"/>
            <a:ext cx="385088" cy="306179"/>
          </a:xfrm>
          <a:prstGeom prst="rect">
            <a:avLst/>
          </a:prstGeom>
        </p:spPr>
      </p:pic>
      <p:sp>
        <p:nvSpPr>
          <p:cNvPr id="14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8535" y="4844228"/>
            <a:ext cx="291458" cy="2138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482907" y="4842421"/>
            <a:ext cx="15197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sz="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@NanoporeConf | #NanoporeConf </a:t>
            </a:r>
            <a:endParaRPr kumimoji="0" lang="en-US" sz="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5124923" y="4857810"/>
            <a:ext cx="2941874" cy="16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" spc="0" baseline="0" dirty="0">
                <a:solidFill>
                  <a:srgbClr val="A7A7A7"/>
                </a:solidFill>
              </a:rPr>
              <a:t>© 2017 Oxford Nanopore Technologies. All rights reserved. The MinION is for research use only.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xfrm>
            <a:off x="431801" y="361559"/>
            <a:ext cx="7656960" cy="253917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177" name="Shape 177"/>
          <p:cNvSpPr>
            <a:spLocks noGrp="1"/>
          </p:cNvSpPr>
          <p:nvPr>
            <p:ph type="pic" idx="13"/>
          </p:nvPr>
        </p:nvSpPr>
        <p:spPr>
          <a:xfrm>
            <a:off x="431800" y="1194198"/>
            <a:ext cx="8281127" cy="346578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xfrm>
            <a:off x="431800" y="615474"/>
            <a:ext cx="7656288" cy="207750"/>
          </a:xfrm>
          <a:prstGeom prst="rect">
            <a:avLst/>
          </a:prstGeom>
        </p:spPr>
        <p:txBody>
          <a:bodyPr/>
          <a:lstStyle/>
          <a:p>
            <a:r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-1342"/>
            <a:ext cx="45719" cy="5196625"/>
          </a:xfrm>
          <a:prstGeom prst="rect">
            <a:avLst/>
          </a:prstGeom>
          <a:solidFill>
            <a:srgbClr val="8038F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 descr="ONT_logo_RGB_positive_ORGANISED_BY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97" y="4807711"/>
            <a:ext cx="645403" cy="193167"/>
          </a:xfrm>
          <a:prstGeom prst="rect">
            <a:avLst/>
          </a:prstGeom>
        </p:spPr>
      </p:pic>
      <p:pic>
        <p:nvPicPr>
          <p:cNvPr id="13" name="Picture 12" descr="LC2017_logo_purple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39" y="361559"/>
            <a:ext cx="385088" cy="306179"/>
          </a:xfrm>
          <a:prstGeom prst="rect">
            <a:avLst/>
          </a:prstGeom>
        </p:spPr>
      </p:pic>
      <p:sp>
        <p:nvSpPr>
          <p:cNvPr id="14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8535" y="4844228"/>
            <a:ext cx="291458" cy="2138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82907" y="4842421"/>
            <a:ext cx="15197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sz="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@NanoporeConf | #NanoporeConf </a:t>
            </a:r>
            <a:endParaRPr kumimoji="0" lang="en-US" sz="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5124923" y="4857810"/>
            <a:ext cx="2941874" cy="16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" spc="0" baseline="0" dirty="0">
                <a:solidFill>
                  <a:srgbClr val="A7A7A7"/>
                </a:solidFill>
              </a:rPr>
              <a:t>© 2017 Oxford Nanopore Technologies. All rights reserved. The MinION is for research use only.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xfrm>
            <a:off x="431800" y="438150"/>
            <a:ext cx="4052888" cy="277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r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-1342"/>
            <a:ext cx="45719" cy="5196625"/>
          </a:xfrm>
          <a:prstGeom prst="rect">
            <a:avLst/>
          </a:prstGeom>
          <a:solidFill>
            <a:srgbClr val="8038F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ONT_logo_RGB_positive_ORGANISED_BY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97" y="4807711"/>
            <a:ext cx="645403" cy="193167"/>
          </a:xfrm>
          <a:prstGeom prst="rect">
            <a:avLst/>
          </a:prstGeom>
        </p:spPr>
      </p:pic>
      <p:pic>
        <p:nvPicPr>
          <p:cNvPr id="12" name="Picture 11" descr="LC2017_logo_purple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39" y="361559"/>
            <a:ext cx="385088" cy="306179"/>
          </a:xfrm>
          <a:prstGeom prst="rect">
            <a:avLst/>
          </a:prstGeom>
        </p:spPr>
      </p:pic>
      <p:sp>
        <p:nvSpPr>
          <p:cNvPr id="13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8535" y="4844228"/>
            <a:ext cx="291458" cy="2138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482907" y="4842421"/>
            <a:ext cx="15197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sz="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@NanoporeConf | #NanoporeConf </a:t>
            </a:r>
            <a:endParaRPr kumimoji="0" lang="en-US" sz="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5124923" y="4857810"/>
            <a:ext cx="2941874" cy="16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" spc="0" baseline="0" dirty="0">
                <a:solidFill>
                  <a:srgbClr val="A7A7A7"/>
                </a:solidFill>
              </a:rPr>
              <a:t>© 2017 Oxford Nanopore Technologies. All rights reserved. The MinION is for research use only.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GB" dirty="0"/>
              <a:t>Acknowledgements</a:t>
            </a:r>
            <a:endParaRPr lang="en-US" dirty="0"/>
          </a:p>
        </p:txBody>
      </p:sp>
      <p:pic>
        <p:nvPicPr>
          <p:cNvPr id="4" name="Picture 3" descr="ONT_logo_RGB_positive_ORGANISED_BY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97" y="4807711"/>
            <a:ext cx="645403" cy="193167"/>
          </a:xfrm>
          <a:prstGeom prst="rect">
            <a:avLst/>
          </a:prstGeom>
        </p:spPr>
      </p:pic>
      <p:pic>
        <p:nvPicPr>
          <p:cNvPr id="5" name="Picture 4" descr="LC2017_logo_purple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39" y="361559"/>
            <a:ext cx="385088" cy="30617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124923" y="4857810"/>
            <a:ext cx="2941874" cy="16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" spc="0" baseline="0" dirty="0">
                <a:solidFill>
                  <a:srgbClr val="A7A7A7"/>
                </a:solidFill>
              </a:rPr>
              <a:t>© 2017 Oxford Nanopore Technologies. All rights reserved. The MinION is for research use only.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482907" y="4842421"/>
            <a:ext cx="15197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sz="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@NanoporeConf | #NanoporeConf </a:t>
            </a:r>
            <a:endParaRPr kumimoji="0" lang="en-US" sz="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8535" y="4844228"/>
            <a:ext cx="291458" cy="2138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4" name="Shape 45"/>
          <p:cNvSpPr>
            <a:spLocks noGrp="1"/>
          </p:cNvSpPr>
          <p:nvPr>
            <p:ph type="body" sz="quarter" idx="18"/>
          </p:nvPr>
        </p:nvSpPr>
        <p:spPr>
          <a:xfrm>
            <a:off x="431800" y="879300"/>
            <a:ext cx="3907174" cy="3761452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/>
                </a:solidFill>
              </a:defRPr>
            </a:lvl1pPr>
            <a:lvl2pPr>
              <a:defRPr sz="1200" b="1">
                <a:solidFill>
                  <a:schemeClr val="accent1"/>
                </a:solidFill>
              </a:defRPr>
            </a:lvl2pPr>
            <a:lvl3pPr>
              <a:defRPr sz="1200" b="1">
                <a:solidFill>
                  <a:schemeClr val="accent1"/>
                </a:solidFill>
              </a:defRPr>
            </a:lvl3pPr>
            <a:lvl4pPr marL="240030" indent="-240030">
              <a:buClr>
                <a:srgbClr val="8038F2"/>
              </a:buClr>
              <a:buFont typeface="Arial"/>
              <a:buChar char="•"/>
              <a:defRPr sz="1200" b="1">
                <a:solidFill>
                  <a:schemeClr val="accent1"/>
                </a:solidFill>
              </a:defRPr>
            </a:lvl4pPr>
            <a:lvl5pPr marL="448627" indent="-248602">
              <a:defRPr sz="1200" b="1">
                <a:solidFill>
                  <a:schemeClr val="accent1"/>
                </a:solidFill>
              </a:defRPr>
            </a:lvl5pPr>
          </a:lstStyle>
          <a:p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-1342"/>
            <a:ext cx="45719" cy="5196625"/>
          </a:xfrm>
          <a:prstGeom prst="rect">
            <a:avLst/>
          </a:prstGeom>
          <a:solidFill>
            <a:srgbClr val="8038F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8934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-1342"/>
            <a:ext cx="45719" cy="5196625"/>
          </a:xfrm>
          <a:prstGeom prst="rect">
            <a:avLst/>
          </a:prstGeom>
          <a:solidFill>
            <a:srgbClr val="8038F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 descr="ONT_logo_RGB_positive_ORGANISED_BY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97" y="4807711"/>
            <a:ext cx="645403" cy="193167"/>
          </a:xfrm>
          <a:prstGeom prst="rect">
            <a:avLst/>
          </a:prstGeom>
        </p:spPr>
      </p:pic>
      <p:pic>
        <p:nvPicPr>
          <p:cNvPr id="9" name="Picture 8" descr="LC2017_logo_purple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39" y="361559"/>
            <a:ext cx="385088" cy="306179"/>
          </a:xfrm>
          <a:prstGeom prst="rect">
            <a:avLst/>
          </a:prstGeom>
        </p:spPr>
      </p:pic>
      <p:sp>
        <p:nvSpPr>
          <p:cNvPr id="11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8535" y="4844228"/>
            <a:ext cx="291458" cy="2138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3" name="Shape 54"/>
          <p:cNvSpPr>
            <a:spLocks noGrp="1"/>
          </p:cNvSpPr>
          <p:nvPr>
            <p:ph type="title"/>
          </p:nvPr>
        </p:nvSpPr>
        <p:spPr>
          <a:xfrm>
            <a:off x="431801" y="361559"/>
            <a:ext cx="7745250" cy="253917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14" name="Shape 55"/>
          <p:cNvSpPr>
            <a:spLocks noGrp="1"/>
          </p:cNvSpPr>
          <p:nvPr>
            <p:ph type="body" sz="quarter" idx="1" hasCustomPrompt="1"/>
          </p:nvPr>
        </p:nvSpPr>
        <p:spPr>
          <a:xfrm>
            <a:off x="431799" y="1194198"/>
            <a:ext cx="8281127" cy="1077219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455560"/>
                </a:solidFill>
              </a:defRPr>
            </a:lvl1pPr>
            <a:lvl2pPr>
              <a:defRPr sz="1200" b="1">
                <a:solidFill>
                  <a:srgbClr val="455560"/>
                </a:solidFill>
              </a:defRPr>
            </a:lvl2pPr>
            <a:lvl3pPr>
              <a:defRPr sz="1200" b="1">
                <a:solidFill>
                  <a:srgbClr val="455560"/>
                </a:solidFill>
              </a:defRPr>
            </a:lvl3pPr>
            <a:lvl4pPr marL="240030" indent="-240030">
              <a:buClr>
                <a:srgbClr val="8038F2"/>
              </a:buClr>
              <a:buFont typeface="Arial"/>
              <a:buChar char="•"/>
              <a:defRPr sz="1200" b="1">
                <a:solidFill>
                  <a:srgbClr val="455560"/>
                </a:solidFill>
              </a:defRPr>
            </a:lvl4pPr>
            <a:lvl5pPr marL="448627" indent="-248602">
              <a:defRPr sz="1200" b="1">
                <a:solidFill>
                  <a:srgbClr val="455560"/>
                </a:solidFill>
              </a:defRPr>
            </a:lvl5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hape 57"/>
          <p:cNvSpPr>
            <a:spLocks noGrp="1"/>
          </p:cNvSpPr>
          <p:nvPr>
            <p:ph type="body" sz="quarter" idx="14"/>
          </p:nvPr>
        </p:nvSpPr>
        <p:spPr>
          <a:xfrm>
            <a:off x="431800" y="633060"/>
            <a:ext cx="7744570" cy="20775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82907" y="4842421"/>
            <a:ext cx="15197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sz="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@NanoporeConf | #NanoporeConf </a:t>
            </a:r>
            <a:endParaRPr kumimoji="0" lang="en-US" sz="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5124923" y="4857810"/>
            <a:ext cx="2941874" cy="16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" spc="0" baseline="0" dirty="0">
                <a:solidFill>
                  <a:srgbClr val="A7A7A7"/>
                </a:solidFill>
              </a:rPr>
              <a:t>© 2017 Oxford Nanopore Technologies. All rights reserved. The MinION is for research use only.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431801" y="361559"/>
            <a:ext cx="7745250" cy="253917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sz="quarter" idx="1" hasCustomPrompt="1"/>
          </p:nvPr>
        </p:nvSpPr>
        <p:spPr>
          <a:xfrm>
            <a:off x="431800" y="1194198"/>
            <a:ext cx="4052888" cy="1077219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455560"/>
                </a:solidFill>
              </a:defRPr>
            </a:lvl1pPr>
            <a:lvl2pPr>
              <a:defRPr sz="1200" b="1">
                <a:solidFill>
                  <a:srgbClr val="455560"/>
                </a:solidFill>
              </a:defRPr>
            </a:lvl2pPr>
            <a:lvl3pPr>
              <a:defRPr sz="1200" b="1">
                <a:solidFill>
                  <a:srgbClr val="455560"/>
                </a:solidFill>
              </a:defRPr>
            </a:lvl3pPr>
            <a:lvl4pPr marL="240030" indent="-240030">
              <a:buClr>
                <a:srgbClr val="8038F2"/>
              </a:buClr>
              <a:buFont typeface="Arial"/>
              <a:buChar char="•"/>
              <a:defRPr sz="1200" b="1">
                <a:solidFill>
                  <a:srgbClr val="455560"/>
                </a:solidFill>
              </a:defRPr>
            </a:lvl4pPr>
            <a:lvl5pPr marL="448627" indent="-248602">
              <a:defRPr sz="1200" b="1">
                <a:solidFill>
                  <a:srgbClr val="455560"/>
                </a:solidFill>
              </a:defRPr>
            </a:lvl5pPr>
          </a:lstStyle>
          <a:p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3"/>
          </p:nvPr>
        </p:nvSpPr>
        <p:spPr>
          <a:xfrm>
            <a:off x="4659312" y="1194198"/>
            <a:ext cx="4052889" cy="10772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55560"/>
                </a:solidFill>
              </a:defRPr>
            </a:lvl1pPr>
          </a:lstStyle>
          <a:p>
            <a:pPr>
              <a:defRPr sz="1200" b="1">
                <a:solidFill>
                  <a:srgbClr val="393478"/>
                </a:solidFill>
              </a:defRPr>
            </a:pPr>
            <a:endParaRPr dirty="0"/>
          </a:p>
        </p:txBody>
      </p:sp>
      <p:sp>
        <p:nvSpPr>
          <p:cNvPr id="57" name="Shape 57"/>
          <p:cNvSpPr>
            <a:spLocks noGrp="1"/>
          </p:cNvSpPr>
          <p:nvPr>
            <p:ph type="body" sz="quarter" idx="14"/>
          </p:nvPr>
        </p:nvSpPr>
        <p:spPr>
          <a:xfrm>
            <a:off x="431800" y="633060"/>
            <a:ext cx="7744570" cy="20775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-1342"/>
            <a:ext cx="45719" cy="5196625"/>
          </a:xfrm>
          <a:prstGeom prst="rect">
            <a:avLst/>
          </a:prstGeom>
          <a:solidFill>
            <a:srgbClr val="8038F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Picture 16" descr="ONT_logo_RGB_positive_ORGANISED_BY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97" y="4807711"/>
            <a:ext cx="645403" cy="193167"/>
          </a:xfrm>
          <a:prstGeom prst="rect">
            <a:avLst/>
          </a:prstGeom>
        </p:spPr>
      </p:pic>
      <p:pic>
        <p:nvPicPr>
          <p:cNvPr id="19" name="Picture 18" descr="LC2017_logo_purple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39" y="361559"/>
            <a:ext cx="385088" cy="306179"/>
          </a:xfrm>
          <a:prstGeom prst="rect">
            <a:avLst/>
          </a:prstGeom>
        </p:spPr>
      </p:pic>
      <p:sp>
        <p:nvSpPr>
          <p:cNvPr id="20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8535" y="4844228"/>
            <a:ext cx="291458" cy="2138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82907" y="4842421"/>
            <a:ext cx="15197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sz="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@NanoporeConf | #NanoporeConf </a:t>
            </a:r>
            <a:endParaRPr kumimoji="0" lang="en-US" sz="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5124923" y="4857810"/>
            <a:ext cx="2941874" cy="16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" spc="0" baseline="0" dirty="0">
                <a:solidFill>
                  <a:srgbClr val="A7A7A7"/>
                </a:solidFill>
              </a:rPr>
              <a:t>© 2017 Oxford Nanopore Technologies. All rights reserved. The MinION is for research use only.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lumn_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431801" y="361559"/>
            <a:ext cx="7724876" cy="253917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431800" y="1194198"/>
            <a:ext cx="8280400" cy="40780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455560"/>
                </a:solidFill>
              </a:defRPr>
            </a:lvl1pPr>
            <a:lvl2pPr>
              <a:defRPr sz="1200" b="1">
                <a:solidFill>
                  <a:srgbClr val="455560"/>
                </a:solidFill>
              </a:defRPr>
            </a:lvl2pPr>
          </a:lstStyle>
          <a:p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3"/>
          </p:nvPr>
        </p:nvSpPr>
        <p:spPr>
          <a:xfrm>
            <a:off x="431800" y="1849801"/>
            <a:ext cx="4052888" cy="10772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>
              <a:defRPr sz="1200" b="1">
                <a:solidFill>
                  <a:srgbClr val="393478"/>
                </a:solidFill>
              </a:defRPr>
            </a:pPr>
            <a:endParaRPr dirty="0"/>
          </a:p>
        </p:txBody>
      </p:sp>
      <p:sp>
        <p:nvSpPr>
          <p:cNvPr id="68" name="Shape 68"/>
          <p:cNvSpPr>
            <a:spLocks noGrp="1"/>
          </p:cNvSpPr>
          <p:nvPr>
            <p:ph type="body" sz="quarter" idx="14"/>
          </p:nvPr>
        </p:nvSpPr>
        <p:spPr>
          <a:xfrm>
            <a:off x="4659312" y="1849801"/>
            <a:ext cx="4052889" cy="10772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55560"/>
                </a:solidFill>
              </a:defRPr>
            </a:lvl1pPr>
          </a:lstStyle>
          <a:p>
            <a:pPr>
              <a:defRPr sz="1200" b="1">
                <a:solidFill>
                  <a:srgbClr val="393478"/>
                </a:solidFill>
              </a:defRPr>
            </a:pPr>
            <a:endParaRPr dirty="0"/>
          </a:p>
        </p:txBody>
      </p:sp>
      <p:sp>
        <p:nvSpPr>
          <p:cNvPr id="69" name="Shape 69"/>
          <p:cNvSpPr>
            <a:spLocks noGrp="1"/>
          </p:cNvSpPr>
          <p:nvPr>
            <p:ph type="body" sz="quarter" idx="15"/>
          </p:nvPr>
        </p:nvSpPr>
        <p:spPr>
          <a:xfrm>
            <a:off x="431800" y="633060"/>
            <a:ext cx="7724198" cy="207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" name="Rectangle 7"/>
          <p:cNvSpPr/>
          <p:nvPr userDrawn="1"/>
        </p:nvSpPr>
        <p:spPr>
          <a:xfrm>
            <a:off x="0" y="-1342"/>
            <a:ext cx="45719" cy="5196625"/>
          </a:xfrm>
          <a:prstGeom prst="rect">
            <a:avLst/>
          </a:prstGeom>
          <a:solidFill>
            <a:srgbClr val="8038F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ONT_logo_RGB_positive_ORGANISED_BY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97" y="4807711"/>
            <a:ext cx="645403" cy="193167"/>
          </a:xfrm>
          <a:prstGeom prst="rect">
            <a:avLst/>
          </a:prstGeom>
        </p:spPr>
      </p:pic>
      <p:pic>
        <p:nvPicPr>
          <p:cNvPr id="15" name="Picture 14" descr="LC2017_logo_purple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39" y="361559"/>
            <a:ext cx="385088" cy="306179"/>
          </a:xfrm>
          <a:prstGeom prst="rect">
            <a:avLst/>
          </a:prstGeom>
        </p:spPr>
      </p:pic>
      <p:sp>
        <p:nvSpPr>
          <p:cNvPr id="16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8535" y="4844228"/>
            <a:ext cx="291458" cy="2138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82907" y="4842421"/>
            <a:ext cx="15197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sz="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@NanoporeConf | #NanoporeConf </a:t>
            </a:r>
            <a:endParaRPr kumimoji="0" lang="en-US" sz="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5124923" y="4857810"/>
            <a:ext cx="2941874" cy="16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" spc="0" baseline="0" dirty="0">
                <a:solidFill>
                  <a:srgbClr val="A7A7A7"/>
                </a:solidFill>
              </a:rPr>
              <a:t>© 2017 Oxford Nanopore Technologies. All rights reserved. The MinION is for research use only.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431800" y="361559"/>
            <a:ext cx="7731667" cy="253917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79" name="Shape 79"/>
          <p:cNvSpPr>
            <a:spLocks noGrp="1"/>
          </p:cNvSpPr>
          <p:nvPr>
            <p:ph type="body" sz="quarter" idx="13"/>
          </p:nvPr>
        </p:nvSpPr>
        <p:spPr>
          <a:xfrm>
            <a:off x="431800" y="615474"/>
            <a:ext cx="7730988" cy="207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" name="Shape 45"/>
          <p:cNvSpPr>
            <a:spLocks noGrp="1"/>
          </p:cNvSpPr>
          <p:nvPr>
            <p:ph type="body" sz="quarter" idx="1"/>
          </p:nvPr>
        </p:nvSpPr>
        <p:spPr>
          <a:xfrm>
            <a:off x="431800" y="1194198"/>
            <a:ext cx="2733072" cy="1077219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/>
                </a:solidFill>
              </a:defRPr>
            </a:lvl1pPr>
            <a:lvl2pPr>
              <a:defRPr sz="1200" b="1">
                <a:solidFill>
                  <a:schemeClr val="accent1"/>
                </a:solidFill>
              </a:defRPr>
            </a:lvl2pPr>
            <a:lvl3pPr>
              <a:defRPr sz="1200" b="1">
                <a:solidFill>
                  <a:schemeClr val="accent1"/>
                </a:solidFill>
              </a:defRPr>
            </a:lvl3pPr>
            <a:lvl4pPr marL="240030" indent="-240030">
              <a:buClr>
                <a:srgbClr val="8038F2"/>
              </a:buClr>
              <a:buFont typeface="Arial"/>
              <a:buChar char="•"/>
              <a:defRPr sz="1200" b="1">
                <a:solidFill>
                  <a:schemeClr val="accent1"/>
                </a:solidFill>
              </a:defRPr>
            </a:lvl4pPr>
            <a:lvl5pPr marL="448627" indent="-248602">
              <a:defRPr sz="1200" b="1">
                <a:solidFill>
                  <a:schemeClr val="accent1"/>
                </a:solidFill>
              </a:defRPr>
            </a:lvl5pPr>
          </a:lstStyle>
          <a:p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-1342"/>
            <a:ext cx="45719" cy="5196625"/>
          </a:xfrm>
          <a:prstGeom prst="rect">
            <a:avLst/>
          </a:prstGeom>
          <a:solidFill>
            <a:srgbClr val="8038F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Picture 14" descr="ONT_logo_RGB_positive_ORGANISED_BY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97" y="4807711"/>
            <a:ext cx="645403" cy="193167"/>
          </a:xfrm>
          <a:prstGeom prst="rect">
            <a:avLst/>
          </a:prstGeom>
        </p:spPr>
      </p:pic>
      <p:pic>
        <p:nvPicPr>
          <p:cNvPr id="17" name="Picture 16" descr="LC2017_logo_purple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39" y="361559"/>
            <a:ext cx="385088" cy="306179"/>
          </a:xfrm>
          <a:prstGeom prst="rect">
            <a:avLst/>
          </a:prstGeom>
        </p:spPr>
      </p:pic>
      <p:sp>
        <p:nvSpPr>
          <p:cNvPr id="18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8535" y="4844228"/>
            <a:ext cx="291458" cy="2138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82907" y="4842421"/>
            <a:ext cx="15197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sz="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@NanoporeConf | #NanoporeConf </a:t>
            </a:r>
            <a:endParaRPr kumimoji="0" lang="en-US" sz="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5124923" y="4857810"/>
            <a:ext cx="2941874" cy="16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" spc="0" baseline="0" dirty="0">
                <a:solidFill>
                  <a:srgbClr val="A7A7A7"/>
                </a:solidFill>
              </a:rPr>
              <a:t>© 2017 Oxford Nanopore Technologies. All rights reserved. The MinION is for research use only.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659314" y="-3"/>
            <a:ext cx="4484686" cy="515382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Diagram 2"/>
          <p:cNvGraphicFramePr/>
          <p:nvPr userDrawn="1">
            <p:extLst>
              <p:ext uri="{D42A27DB-BD31-4B8C-83A1-F6EECF244321}">
                <p14:modId xmlns:p14="http://schemas.microsoft.com/office/powerpoint/2010/main" val="160688238"/>
              </p:ext>
            </p:extLst>
          </p:nvPr>
        </p:nvGraphicFramePr>
        <p:xfrm>
          <a:off x="4906202" y="672331"/>
          <a:ext cx="3895674" cy="3564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hape 89"/>
          <p:cNvSpPr>
            <a:spLocks noGrp="1"/>
          </p:cNvSpPr>
          <p:nvPr>
            <p:ph type="body" sz="quarter" idx="14"/>
          </p:nvPr>
        </p:nvSpPr>
        <p:spPr>
          <a:xfrm>
            <a:off x="431801" y="615474"/>
            <a:ext cx="4053243" cy="207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" name="Shape 90"/>
          <p:cNvSpPr>
            <a:spLocks noGrp="1"/>
          </p:cNvSpPr>
          <p:nvPr>
            <p:ph type="title"/>
          </p:nvPr>
        </p:nvSpPr>
        <p:spPr>
          <a:xfrm>
            <a:off x="431801" y="361559"/>
            <a:ext cx="4053243" cy="253917"/>
          </a:xfrm>
          <a:prstGeom prst="rect">
            <a:avLst/>
          </a:prstGeom>
        </p:spPr>
        <p:txBody>
          <a:bodyPr/>
          <a:lstStyle/>
          <a:p>
            <a:r>
              <a:rPr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-1342"/>
            <a:ext cx="45719" cy="5196625"/>
          </a:xfrm>
          <a:prstGeom prst="rect">
            <a:avLst/>
          </a:prstGeom>
          <a:solidFill>
            <a:srgbClr val="8038F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 descr="ONT_logo_RGB_positive_ORGANISED_BY.eps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97" y="4807711"/>
            <a:ext cx="645403" cy="193167"/>
          </a:xfrm>
          <a:prstGeom prst="rect">
            <a:avLst/>
          </a:prstGeom>
        </p:spPr>
      </p:pic>
      <p:pic>
        <p:nvPicPr>
          <p:cNvPr id="18" name="Picture 17" descr="LC2017_logo_purple_RGB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39" y="361559"/>
            <a:ext cx="385088" cy="306179"/>
          </a:xfrm>
          <a:prstGeom prst="rect">
            <a:avLst/>
          </a:prstGeom>
        </p:spPr>
      </p:pic>
      <p:sp>
        <p:nvSpPr>
          <p:cNvPr id="19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8535" y="4844228"/>
            <a:ext cx="291458" cy="2138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82907" y="4842421"/>
            <a:ext cx="15197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sz="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@NanoporeConf | #NanoporeConf </a:t>
            </a:r>
            <a:endParaRPr kumimoji="0" lang="en-US" sz="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5124923" y="4857810"/>
            <a:ext cx="2941874" cy="16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" spc="0" baseline="0" dirty="0">
                <a:solidFill>
                  <a:srgbClr val="A7A7A7"/>
                </a:solidFill>
              </a:rPr>
              <a:t>© 2017 Oxford Nanopore Technologies. All rights reserved. The MinION is for research use only.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text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pic" sz="quarter" idx="13"/>
          </p:nvPr>
        </p:nvSpPr>
        <p:spPr>
          <a:xfrm>
            <a:off x="4659310" y="-3"/>
            <a:ext cx="2196002" cy="14196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00" name="Shape 100"/>
          <p:cNvSpPr>
            <a:spLocks noGrp="1"/>
          </p:cNvSpPr>
          <p:nvPr>
            <p:ph type="pic" sz="quarter" idx="14"/>
          </p:nvPr>
        </p:nvSpPr>
        <p:spPr>
          <a:xfrm>
            <a:off x="6938574" y="-3"/>
            <a:ext cx="2196001" cy="29562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01" name="Shape 101"/>
          <p:cNvSpPr>
            <a:spLocks noGrp="1"/>
          </p:cNvSpPr>
          <p:nvPr>
            <p:ph type="pic" sz="half" idx="15"/>
          </p:nvPr>
        </p:nvSpPr>
        <p:spPr>
          <a:xfrm>
            <a:off x="4659310" y="3031330"/>
            <a:ext cx="4469674" cy="21121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02" name="Shape 102"/>
          <p:cNvSpPr>
            <a:spLocks noGrp="1"/>
          </p:cNvSpPr>
          <p:nvPr>
            <p:ph type="pic" sz="quarter" idx="16"/>
          </p:nvPr>
        </p:nvSpPr>
        <p:spPr>
          <a:xfrm>
            <a:off x="4659310" y="1514871"/>
            <a:ext cx="2196002" cy="14414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xfrm>
            <a:off x="431800" y="361559"/>
            <a:ext cx="4052888" cy="253917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7"/>
          </p:nvPr>
        </p:nvSpPr>
        <p:spPr>
          <a:xfrm>
            <a:off x="431800" y="615474"/>
            <a:ext cx="4052534" cy="207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" name="Shape 45"/>
          <p:cNvSpPr>
            <a:spLocks noGrp="1"/>
          </p:cNvSpPr>
          <p:nvPr>
            <p:ph type="body" sz="quarter" idx="18"/>
          </p:nvPr>
        </p:nvSpPr>
        <p:spPr>
          <a:xfrm>
            <a:off x="431800" y="1194198"/>
            <a:ext cx="4052888" cy="1077219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/>
                </a:solidFill>
              </a:defRPr>
            </a:lvl1pPr>
            <a:lvl2pPr>
              <a:defRPr sz="1200" b="1">
                <a:solidFill>
                  <a:schemeClr val="accent1"/>
                </a:solidFill>
              </a:defRPr>
            </a:lvl2pPr>
            <a:lvl3pPr>
              <a:defRPr sz="1200" b="1">
                <a:solidFill>
                  <a:schemeClr val="accent1"/>
                </a:solidFill>
              </a:defRPr>
            </a:lvl3pPr>
            <a:lvl4pPr marL="240030" indent="-240030">
              <a:buClr>
                <a:srgbClr val="8038F2"/>
              </a:buClr>
              <a:buFont typeface="Arial"/>
              <a:buChar char="•"/>
              <a:defRPr sz="1200" b="1">
                <a:solidFill>
                  <a:schemeClr val="accent1"/>
                </a:solidFill>
              </a:defRPr>
            </a:lvl4pPr>
            <a:lvl5pPr marL="448627" indent="-248602">
              <a:defRPr sz="1200" b="1">
                <a:solidFill>
                  <a:schemeClr val="accent1"/>
                </a:solidFill>
              </a:defRPr>
            </a:lvl5pPr>
          </a:lstStyle>
          <a:p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1342"/>
            <a:ext cx="45719" cy="5196625"/>
          </a:xfrm>
          <a:prstGeom prst="rect">
            <a:avLst/>
          </a:prstGeom>
          <a:solidFill>
            <a:srgbClr val="8038F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Picture 15" descr="ONT_logo_RGB_positive_ORGANISED_BY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97" y="4807711"/>
            <a:ext cx="645403" cy="193167"/>
          </a:xfrm>
          <a:prstGeom prst="rect">
            <a:avLst/>
          </a:prstGeom>
        </p:spPr>
      </p:pic>
      <p:pic>
        <p:nvPicPr>
          <p:cNvPr id="18" name="Picture 17" descr="LC2017_logo_purple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39" y="361559"/>
            <a:ext cx="385088" cy="306179"/>
          </a:xfrm>
          <a:prstGeom prst="rect">
            <a:avLst/>
          </a:prstGeom>
        </p:spPr>
      </p:pic>
      <p:sp>
        <p:nvSpPr>
          <p:cNvPr id="19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8535" y="4844228"/>
            <a:ext cx="291458" cy="2138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82907" y="4842421"/>
            <a:ext cx="15197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sz="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@NanoporeConf | #NanoporeConf </a:t>
            </a:r>
            <a:endParaRPr kumimoji="0" lang="en-US" sz="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5124923" y="4857810"/>
            <a:ext cx="2941874" cy="16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" spc="0" baseline="0" dirty="0">
                <a:solidFill>
                  <a:srgbClr val="A7A7A7"/>
                </a:solidFill>
              </a:rPr>
              <a:t>© 2017 Oxford Nanopore Technologies. All rights reserved. The MinION is for research use only.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_bot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431801" y="361559"/>
            <a:ext cx="7711292" cy="253917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114" name="Shape 114"/>
          <p:cNvSpPr>
            <a:spLocks noGrp="1"/>
          </p:cNvSpPr>
          <p:nvPr>
            <p:ph type="pic" sz="half" idx="13"/>
          </p:nvPr>
        </p:nvSpPr>
        <p:spPr>
          <a:xfrm>
            <a:off x="0" y="3031332"/>
            <a:ext cx="9144000" cy="16286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15" name="Shape 115"/>
          <p:cNvSpPr>
            <a:spLocks noGrp="1"/>
          </p:cNvSpPr>
          <p:nvPr>
            <p:ph type="body" sz="quarter" idx="14"/>
          </p:nvPr>
        </p:nvSpPr>
        <p:spPr>
          <a:xfrm>
            <a:off x="4659312" y="1194198"/>
            <a:ext cx="4052889" cy="10772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55560"/>
                </a:solidFill>
              </a:defRPr>
            </a:lvl1pPr>
          </a:lstStyle>
          <a:p>
            <a:pPr>
              <a:defRPr sz="1200" b="1">
                <a:solidFill>
                  <a:srgbClr val="393478"/>
                </a:solidFill>
              </a:defRPr>
            </a:pPr>
            <a:endParaRPr dirty="0"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5"/>
          </p:nvPr>
        </p:nvSpPr>
        <p:spPr>
          <a:xfrm>
            <a:off x="431800" y="615474"/>
            <a:ext cx="7710615" cy="207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" name="Shape 45"/>
          <p:cNvSpPr>
            <a:spLocks noGrp="1"/>
          </p:cNvSpPr>
          <p:nvPr>
            <p:ph type="body" sz="quarter" idx="16"/>
          </p:nvPr>
        </p:nvSpPr>
        <p:spPr>
          <a:xfrm>
            <a:off x="431800" y="1194198"/>
            <a:ext cx="4052888" cy="1077219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/>
                </a:solidFill>
              </a:defRPr>
            </a:lvl1pPr>
            <a:lvl2pPr>
              <a:defRPr sz="1200" b="1">
                <a:solidFill>
                  <a:schemeClr val="accent1"/>
                </a:solidFill>
              </a:defRPr>
            </a:lvl2pPr>
            <a:lvl3pPr>
              <a:defRPr sz="1200" b="1">
                <a:solidFill>
                  <a:schemeClr val="accent1"/>
                </a:solidFill>
              </a:defRPr>
            </a:lvl3pPr>
            <a:lvl4pPr marL="240030" indent="-240030">
              <a:buClr>
                <a:srgbClr val="8038F2"/>
              </a:buClr>
              <a:buFont typeface="Arial"/>
              <a:buChar char="•"/>
              <a:defRPr sz="1200" b="1">
                <a:solidFill>
                  <a:schemeClr val="accent1"/>
                </a:solidFill>
              </a:defRPr>
            </a:lvl4pPr>
            <a:lvl5pPr marL="448627" indent="-248602">
              <a:defRPr sz="1200" b="1">
                <a:solidFill>
                  <a:schemeClr val="accent1"/>
                </a:solidFill>
              </a:defRPr>
            </a:lvl5pPr>
          </a:lstStyle>
          <a:p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-1342"/>
            <a:ext cx="45719" cy="5196625"/>
          </a:xfrm>
          <a:prstGeom prst="rect">
            <a:avLst/>
          </a:prstGeom>
          <a:solidFill>
            <a:srgbClr val="8038F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 descr="ONT_logo_RGB_positive_ORGANISED_BY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97" y="4807711"/>
            <a:ext cx="645403" cy="193167"/>
          </a:xfrm>
          <a:prstGeom prst="rect">
            <a:avLst/>
          </a:prstGeom>
        </p:spPr>
      </p:pic>
      <p:pic>
        <p:nvPicPr>
          <p:cNvPr id="18" name="Picture 17" descr="LC2017_logo_purple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39" y="361559"/>
            <a:ext cx="385088" cy="306179"/>
          </a:xfrm>
          <a:prstGeom prst="rect">
            <a:avLst/>
          </a:prstGeom>
        </p:spPr>
      </p:pic>
      <p:sp>
        <p:nvSpPr>
          <p:cNvPr id="19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8535" y="4844228"/>
            <a:ext cx="291458" cy="2138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82907" y="4842421"/>
            <a:ext cx="151972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sz="6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@NanoporeConf | #NanoporeConf </a:t>
            </a:r>
            <a:endParaRPr kumimoji="0" lang="en-US" sz="6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5124923" y="4857810"/>
            <a:ext cx="2941874" cy="16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" spc="0" baseline="0" dirty="0">
                <a:solidFill>
                  <a:srgbClr val="A7A7A7"/>
                </a:solidFill>
              </a:rPr>
              <a:t>© 2017 Oxford Nanopore Technologies. All rights reserved. The MinION is for research use only.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_3 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431800" y="361559"/>
            <a:ext cx="7731667" cy="253917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126" name="Shape 126"/>
          <p:cNvSpPr>
            <a:spLocks noGrp="1"/>
          </p:cNvSpPr>
          <p:nvPr>
            <p:ph type="pic" sz="quarter" idx="13"/>
          </p:nvPr>
        </p:nvSpPr>
        <p:spPr>
          <a:xfrm>
            <a:off x="0" y="3031332"/>
            <a:ext cx="2988000" cy="21121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4"/>
          </p:nvPr>
        </p:nvSpPr>
        <p:spPr>
          <a:xfrm>
            <a:off x="4659312" y="1194198"/>
            <a:ext cx="4052889" cy="1077219"/>
          </a:xfrm>
          <a:prstGeom prst="rect">
            <a:avLst/>
          </a:prstGeom>
        </p:spPr>
        <p:txBody>
          <a:bodyPr/>
          <a:lstStyle/>
          <a:p>
            <a:pPr>
              <a:defRPr sz="1200" b="1">
                <a:solidFill>
                  <a:srgbClr val="393478"/>
                </a:solidFill>
              </a:defRPr>
            </a:pPr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sz="quarter" idx="15"/>
          </p:nvPr>
        </p:nvSpPr>
        <p:spPr>
          <a:xfrm>
            <a:off x="3077999" y="3031332"/>
            <a:ext cx="2988001" cy="21121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29" name="Shape 129"/>
          <p:cNvSpPr>
            <a:spLocks noGrp="1"/>
          </p:cNvSpPr>
          <p:nvPr>
            <p:ph type="pic" sz="quarter" idx="16"/>
          </p:nvPr>
        </p:nvSpPr>
        <p:spPr>
          <a:xfrm>
            <a:off x="6155999" y="3031332"/>
            <a:ext cx="2988001" cy="21121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7"/>
          </p:nvPr>
        </p:nvSpPr>
        <p:spPr>
          <a:xfrm>
            <a:off x="431800" y="615474"/>
            <a:ext cx="7730988" cy="2077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" name="Shape 45"/>
          <p:cNvSpPr>
            <a:spLocks noGrp="1"/>
          </p:cNvSpPr>
          <p:nvPr>
            <p:ph type="body" sz="quarter" idx="18"/>
          </p:nvPr>
        </p:nvSpPr>
        <p:spPr>
          <a:xfrm>
            <a:off x="431800" y="1194198"/>
            <a:ext cx="4052888" cy="1077219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/>
                </a:solidFill>
              </a:defRPr>
            </a:lvl1pPr>
            <a:lvl2pPr>
              <a:defRPr sz="1200" b="1">
                <a:solidFill>
                  <a:schemeClr val="accent1"/>
                </a:solidFill>
              </a:defRPr>
            </a:lvl2pPr>
            <a:lvl3pPr>
              <a:defRPr sz="1200" b="1">
                <a:solidFill>
                  <a:schemeClr val="accent1"/>
                </a:solidFill>
              </a:defRPr>
            </a:lvl3pPr>
            <a:lvl4pPr marL="240030" indent="-240030">
              <a:buClr>
                <a:srgbClr val="8038F2"/>
              </a:buClr>
              <a:buFont typeface="Arial"/>
              <a:buChar char="•"/>
              <a:defRPr sz="1200" b="1">
                <a:solidFill>
                  <a:schemeClr val="accent1"/>
                </a:solidFill>
              </a:defRPr>
            </a:lvl4pPr>
            <a:lvl5pPr marL="448627" indent="-248602">
              <a:defRPr sz="1200" b="1">
                <a:solidFill>
                  <a:schemeClr val="accent1"/>
                </a:solidFill>
              </a:defRPr>
            </a:lvl5pPr>
          </a:lstStyle>
          <a:p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1342"/>
            <a:ext cx="45719" cy="5196625"/>
          </a:xfrm>
          <a:prstGeom prst="rect">
            <a:avLst/>
          </a:prstGeom>
          <a:solidFill>
            <a:srgbClr val="8038F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 descr="ONT_logo_RGB_positive_ORGANISED_BY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797" y="4807711"/>
            <a:ext cx="645403" cy="193167"/>
          </a:xfrm>
          <a:prstGeom prst="rect">
            <a:avLst/>
          </a:prstGeom>
        </p:spPr>
      </p:pic>
      <p:pic>
        <p:nvPicPr>
          <p:cNvPr id="14" name="Picture 13" descr="LC2017_logo_purple_RG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839" y="361559"/>
            <a:ext cx="385088" cy="306179"/>
          </a:xfrm>
          <a:prstGeom prst="rect">
            <a:avLst/>
          </a:prstGeom>
        </p:spPr>
      </p:pic>
      <p:sp>
        <p:nvSpPr>
          <p:cNvPr id="15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8535" y="4844228"/>
            <a:ext cx="317039" cy="21389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31800" y="361559"/>
            <a:ext cx="8281127" cy="253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31800" y="633060"/>
            <a:ext cx="8280400" cy="207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dirty="0"/>
              <a:t>Click to edit master text styles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93443" y="2777609"/>
            <a:ext cx="9233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439813" y="3789501"/>
            <a:ext cx="9233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2" r:id="rId2"/>
    <p:sldLayoutId id="2147483653" r:id="rId3"/>
    <p:sldLayoutId id="2147483654" r:id="rId4"/>
    <p:sldLayoutId id="2147483655" r:id="rId5"/>
    <p:sldLayoutId id="2147483651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3" r:id="rId12"/>
    <p:sldLayoutId id="2147483664" r:id="rId13"/>
    <p:sldLayoutId id="2147483667" r:id="rId14"/>
  </p:sldLayoutIdLst>
  <p:txStyles>
    <p:titleStyle>
      <a:lvl1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1" i="0" u="none" strike="noStrike" cap="none" spc="0" baseline="0">
          <a:ln>
            <a:noFill/>
          </a:ln>
          <a:solidFill>
            <a:srgbClr val="8038F2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3429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3429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3429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3pPr>
      <a:lvl4pPr marL="260032" marR="0" indent="-260032" algn="l" defTabSz="3429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Blip>
          <a:blip r:embed="rId16"/>
        </a:buBlip>
        <a:tabLst/>
        <a:defRPr sz="13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4pPr>
      <a:lvl5pPr marL="469344" marR="0" indent="-269319" algn="l" defTabSz="3429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–"/>
        <a:tabLst/>
        <a:defRPr sz="13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5pPr>
      <a:lvl6pPr marL="1863089" marR="0" indent="-148589" algn="l" defTabSz="3429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3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2205989" marR="0" indent="-148589" algn="l" defTabSz="3429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3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2548889" marR="0" indent="-148589" algn="l" defTabSz="3429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3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2891789" marR="0" indent="-148589" algn="l" defTabSz="3429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Char char="•"/>
        <a:tabLst/>
        <a:defRPr sz="13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enomics.ed.ac.uk/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hyperlink" Target="http://www.roslin.ed.ac.uk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Mining microbial dark matter in ruminants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Mick Watson, The Roslin Institute, University of Edinburgh</a:t>
            </a:r>
          </a:p>
        </p:txBody>
      </p:sp>
    </p:spTree>
    <p:extLst>
      <p:ext uri="{BB962C8B-B14F-4D97-AF65-F5344CB8AC3E}">
        <p14:creationId xmlns:p14="http://schemas.microsoft.com/office/powerpoint/2010/main" val="1499503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3949" y="4845793"/>
            <a:ext cx="473245" cy="1521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10</a:t>
            </a:fld>
            <a:endParaRPr dirty="0"/>
          </a:p>
        </p:txBody>
      </p:sp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431799" y="361559"/>
            <a:ext cx="8281128" cy="25391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Read lengths</a:t>
            </a:r>
            <a:endParaRPr dirty="0"/>
          </a:p>
        </p:txBody>
      </p:sp>
      <p:sp>
        <p:nvSpPr>
          <p:cNvPr id="5" name="Shape 204"/>
          <p:cNvSpPr txBox="1">
            <a:spLocks/>
          </p:cNvSpPr>
          <p:nvPr/>
        </p:nvSpPr>
        <p:spPr>
          <a:xfrm>
            <a:off x="431799" y="772575"/>
            <a:ext cx="8092647" cy="3851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7A5FC5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00025" marR="0" indent="-200025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 sz="1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469344" marR="0" indent="-26931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8630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2059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5488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28917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2" indent="-285750" hangingPunct="1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49" y="1124794"/>
            <a:ext cx="8616234" cy="272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83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3949" y="4845793"/>
            <a:ext cx="473245" cy="1521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11</a:t>
            </a:fld>
            <a:endParaRPr dirty="0"/>
          </a:p>
        </p:txBody>
      </p:sp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431799" y="361559"/>
            <a:ext cx="8281128" cy="25391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Assemblies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584" y="765111"/>
            <a:ext cx="6433194" cy="3396798"/>
          </a:xfrm>
          <a:prstGeom prst="rect">
            <a:avLst/>
          </a:prstGeom>
        </p:spPr>
      </p:pic>
      <p:sp>
        <p:nvSpPr>
          <p:cNvPr id="7" name="Shape 204"/>
          <p:cNvSpPr txBox="1">
            <a:spLocks/>
          </p:cNvSpPr>
          <p:nvPr/>
        </p:nvSpPr>
        <p:spPr>
          <a:xfrm>
            <a:off x="431799" y="772575"/>
            <a:ext cx="1695581" cy="3851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7A5FC5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00025" marR="0" indent="-200025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 sz="1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469344" marR="0" indent="-26931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8630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2059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5488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28917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8038F2"/>
                </a:solidFill>
              </a:rPr>
              <a:t>Stats</a:t>
            </a:r>
          </a:p>
          <a:p>
            <a:pPr marL="285750" lvl="2" indent="-285750" hangingPunct="1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Length 100Mb</a:t>
            </a:r>
          </a:p>
          <a:p>
            <a:pPr marL="285750" lvl="2" indent="-285750" hangingPunct="1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Contigs 1156</a:t>
            </a:r>
          </a:p>
          <a:p>
            <a:pPr marL="285750" lvl="2" indent="-285750" hangingPunct="1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Average 96Kb</a:t>
            </a:r>
          </a:p>
          <a:p>
            <a:pPr marL="285750" lvl="2" indent="-285750" hangingPunct="1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N50 184kb</a:t>
            </a:r>
          </a:p>
          <a:p>
            <a:pPr marL="285750" lvl="2" indent="-285750" hangingPunct="1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Several predicted circular contigs</a:t>
            </a:r>
          </a:p>
          <a:p>
            <a:pPr marL="285750" lvl="2" indent="-285750" hangingPunct="1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  <a:p>
            <a:pPr marL="285750" lvl="2" indent="-285750" hangingPunct="1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53" y="297532"/>
            <a:ext cx="7745250" cy="253917"/>
          </a:xfrm>
        </p:spPr>
        <p:txBody>
          <a:bodyPr/>
          <a:lstStyle/>
          <a:p>
            <a:r>
              <a:rPr lang="en-GB" dirty="0" err="1"/>
              <a:t>Blobtools</a:t>
            </a:r>
            <a:r>
              <a:rPr lang="en-GB" dirty="0"/>
              <a:t> can give us a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07986" y="601594"/>
            <a:ext cx="2852576" cy="207750"/>
          </a:xfrm>
        </p:spPr>
        <p:txBody>
          <a:bodyPr/>
          <a:lstStyle/>
          <a:p>
            <a:pPr algn="ctr"/>
            <a:r>
              <a:rPr lang="en-GB" dirty="0"/>
              <a:t>Phylum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668" y="840810"/>
            <a:ext cx="4336869" cy="4336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99" y="806631"/>
            <a:ext cx="4336869" cy="4336869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5447315" y="601594"/>
            <a:ext cx="2852576" cy="207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60032" marR="0" indent="-260032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Blip>
                <a:blip r:embed="rId4"/>
              </a:buBlip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469344" marR="0" indent="-26931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8630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2059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5488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28917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hangingPunct="1"/>
            <a:r>
              <a:rPr lang="en-GB" dirty="0"/>
              <a:t>Genus</a:t>
            </a:r>
          </a:p>
        </p:txBody>
      </p:sp>
    </p:spTree>
    <p:extLst>
      <p:ext uri="{BB962C8B-B14F-4D97-AF65-F5344CB8AC3E}">
        <p14:creationId xmlns:p14="http://schemas.microsoft.com/office/powerpoint/2010/main" val="1888426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3949" y="4845793"/>
            <a:ext cx="473245" cy="1521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13</a:t>
            </a:fld>
            <a:endParaRPr dirty="0"/>
          </a:p>
        </p:txBody>
      </p:sp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431799" y="361559"/>
            <a:ext cx="8281128" cy="25391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…but not the whole picture..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913" y="735251"/>
            <a:ext cx="3755038" cy="36394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98" y="2352859"/>
            <a:ext cx="7793781" cy="221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40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431799" y="361559"/>
            <a:ext cx="8281128" cy="25391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Others we know more about….</a:t>
            </a:r>
            <a:endParaRPr dirty="0"/>
          </a:p>
        </p:txBody>
      </p:sp>
      <p:sp>
        <p:nvSpPr>
          <p:cNvPr id="221" name="Shape 221"/>
          <p:cNvSpPr>
            <a:spLocks noGrp="1"/>
          </p:cNvSpPr>
          <p:nvPr>
            <p:ph type="body" idx="13"/>
          </p:nvPr>
        </p:nvSpPr>
        <p:spPr>
          <a:xfrm>
            <a:off x="4659312" y="992778"/>
            <a:ext cx="4052889" cy="337917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1200" b="1">
                <a:solidFill>
                  <a:srgbClr val="7A5FC5"/>
                </a:solidFill>
              </a:defRPr>
            </a:lvl1pPr>
            <a:lvl2pPr>
              <a:defRPr sz="1000" b="1"/>
            </a:lvl2pPr>
            <a:lvl3pPr>
              <a:defRPr sz="1000"/>
            </a:lvl3pPr>
            <a:lvl4pPr marL="200025" indent="-200025">
              <a:buBlip>
                <a:blip r:embed="rId2"/>
              </a:buBlip>
              <a:defRPr sz="1000"/>
            </a:lvl4pPr>
            <a:lvl5pPr marL="407193" indent="-207168">
              <a:buClr>
                <a:schemeClr val="accent2"/>
              </a:buClr>
              <a:buFont typeface="Arial"/>
              <a:defRPr sz="1000"/>
            </a:lvl5pPr>
          </a:lstStyle>
          <a:p>
            <a:r>
              <a:rPr lang="en-GB" dirty="0">
                <a:solidFill>
                  <a:srgbClr val="8038F2"/>
                </a:solidFill>
              </a:rPr>
              <a:t>Details</a:t>
            </a:r>
            <a:endParaRPr dirty="0">
              <a:solidFill>
                <a:srgbClr val="8038F2"/>
              </a:solidFill>
            </a:endParaRP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GB" dirty="0"/>
              <a:t>3,223 proteins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GB" dirty="0"/>
              <a:t>1276 top hit is to </a:t>
            </a:r>
            <a:r>
              <a:rPr lang="en-GB" i="1" dirty="0" err="1"/>
              <a:t>Selenomonas</a:t>
            </a:r>
            <a:r>
              <a:rPr lang="en-GB" i="1" dirty="0"/>
              <a:t> </a:t>
            </a:r>
            <a:r>
              <a:rPr lang="en-GB" i="1" dirty="0" err="1"/>
              <a:t>ruminantium</a:t>
            </a:r>
            <a:endParaRPr lang="en-GB" i="1" dirty="0"/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GB" dirty="0"/>
              <a:t>16S sequences have 95%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GB" dirty="0"/>
              <a:t>Protein ratio around 1 – good! But with long tail….</a:t>
            </a:r>
          </a:p>
          <a:p>
            <a:pPr marL="171450" lvl="2" indent="-171450">
              <a:buFont typeface="Arial" panose="020B0604020202020204" pitchFamily="34" charset="0"/>
              <a:buChar char="•"/>
            </a:pPr>
            <a:r>
              <a:rPr lang="en-GB" dirty="0"/>
              <a:t>Probable new </a:t>
            </a:r>
            <a:r>
              <a:rPr lang="en-GB" i="1" dirty="0" err="1"/>
              <a:t>Selenomonas</a:t>
            </a:r>
            <a:r>
              <a:rPr lang="en-GB" i="1" dirty="0"/>
              <a:t> </a:t>
            </a:r>
            <a:r>
              <a:rPr lang="en-GB" dirty="0"/>
              <a:t>species</a:t>
            </a:r>
            <a:endParaRPr dirty="0"/>
          </a:p>
        </p:txBody>
      </p:sp>
      <p:sp>
        <p:nvSpPr>
          <p:cNvPr id="7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3949" y="4845793"/>
            <a:ext cx="473245" cy="1521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14</a:t>
            </a:fld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90" y="1088913"/>
            <a:ext cx="3736725" cy="35087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331" y="2340990"/>
            <a:ext cx="2658246" cy="24778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xfrm>
            <a:off x="431799" y="361559"/>
            <a:ext cx="8281128" cy="253917"/>
          </a:xfrm>
          <a:prstGeom prst="rect">
            <a:avLst/>
          </a:prstGeom>
        </p:spPr>
        <p:txBody>
          <a:bodyPr/>
          <a:lstStyle/>
          <a:p>
            <a:r>
              <a:rPr lang="en-GB" sz="2400" dirty="0"/>
              <a:t>Summary</a:t>
            </a:r>
            <a:endParaRPr dirty="0"/>
          </a:p>
        </p:txBody>
      </p:sp>
      <p:sp>
        <p:nvSpPr>
          <p:cNvPr id="7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3949" y="4845793"/>
            <a:ext cx="473245" cy="1521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15</a:t>
            </a:fld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1799" y="888154"/>
            <a:ext cx="7465631" cy="323597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Ruminants are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Their microbiomes contain genomes not sequenced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Even with bead bashing, we can get long 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We can assemble complete or near-complete genomes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Can polish out most of the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Even most abundant genomes look like new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Even bioinformaticians can run the MinION</a:t>
            </a:r>
          </a:p>
        </p:txBody>
      </p:sp>
    </p:spTree>
    <p:extLst>
      <p:ext uri="{BB962C8B-B14F-4D97-AF65-F5344CB8AC3E}">
        <p14:creationId xmlns:p14="http://schemas.microsoft.com/office/powerpoint/2010/main" val="2587915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3949" y="4845793"/>
            <a:ext cx="473245" cy="1521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16</a:t>
            </a:fld>
            <a:endParaRPr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2352" y="910890"/>
            <a:ext cx="6172200" cy="3523716"/>
          </a:xfrm>
          <a:prstGeom prst="rect">
            <a:avLst/>
          </a:prstGeom>
        </p:spPr>
        <p:txBody>
          <a:bodyPr/>
          <a:lstStyle>
            <a:lvl1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60032" marR="0" indent="-260032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469344" marR="0" indent="-26931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8630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2059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5488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28917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GB" sz="1800" b="1" dirty="0"/>
              <a:t>Funders</a:t>
            </a:r>
            <a:r>
              <a:rPr lang="en-GB" sz="1800" dirty="0"/>
              <a:t>: BBSRC, Roslin Foundation, TSB</a:t>
            </a:r>
          </a:p>
          <a:p>
            <a:pPr hangingPunct="1"/>
            <a:endParaRPr lang="en-GB" sz="1800" dirty="0"/>
          </a:p>
          <a:p>
            <a:pPr hangingPunct="1"/>
            <a:endParaRPr lang="en-GB" dirty="0"/>
          </a:p>
          <a:p>
            <a:pPr hangingPunct="1"/>
            <a:endParaRPr lang="en-GB" dirty="0"/>
          </a:p>
          <a:p>
            <a:pPr hangingPunct="1"/>
            <a:endParaRPr lang="en-GB" sz="2000" b="1" dirty="0"/>
          </a:p>
          <a:p>
            <a:pPr hangingPunct="1"/>
            <a:r>
              <a:rPr lang="en-GB" sz="2000" b="1" dirty="0"/>
              <a:t>People</a:t>
            </a:r>
            <a:r>
              <a:rPr lang="en-GB" sz="2000" dirty="0"/>
              <a:t>: Amanda Warr, Rob Stewart, Jackie Evans, </a:t>
            </a:r>
            <a:r>
              <a:rPr lang="en-GB" sz="2000" dirty="0" err="1"/>
              <a:t>Deppie</a:t>
            </a:r>
            <a:r>
              <a:rPr lang="en-GB" sz="2000" dirty="0"/>
              <a:t> </a:t>
            </a:r>
            <a:r>
              <a:rPr lang="en-GB" sz="2000" dirty="0" err="1"/>
              <a:t>Roumpekka</a:t>
            </a:r>
            <a:r>
              <a:rPr lang="en-GB" sz="2000" dirty="0"/>
              <a:t>, Trong </a:t>
            </a:r>
            <a:r>
              <a:rPr lang="en-GB" sz="2000" dirty="0" err="1"/>
              <a:t>Wisedchanwet</a:t>
            </a:r>
            <a:r>
              <a:rPr lang="en-GB" sz="2000" dirty="0"/>
              <a:t>, Marc Auffret, John Wallace, Rainer Roehe, industry partners</a:t>
            </a:r>
          </a:p>
          <a:p>
            <a:pPr hangingPunct="1"/>
            <a:r>
              <a:rPr lang="en-GB" sz="2000" b="1" dirty="0"/>
              <a:t>Edinburgh Genomics</a:t>
            </a:r>
            <a:r>
              <a:rPr lang="en-GB" sz="2000" dirty="0"/>
              <a:t>: </a:t>
            </a:r>
            <a:r>
              <a:rPr lang="en-GB" sz="2000" dirty="0">
                <a:hlinkClick r:id="rId3"/>
              </a:rPr>
              <a:t>http://genomics.ed.ac.uk</a:t>
            </a:r>
            <a:endParaRPr lang="en-GB" sz="2000" dirty="0"/>
          </a:p>
          <a:p>
            <a:pPr hangingPunct="1"/>
            <a:r>
              <a:rPr lang="en-GB" sz="2000" b="1" dirty="0"/>
              <a:t>The Roslin Institute</a:t>
            </a:r>
            <a:r>
              <a:rPr lang="en-GB" sz="2000" dirty="0"/>
              <a:t>: </a:t>
            </a:r>
            <a:r>
              <a:rPr lang="en-GB" sz="2000" dirty="0">
                <a:hlinkClick r:id="rId4"/>
              </a:rPr>
              <a:t>http://www.roslin.ed.ac.uk</a:t>
            </a:r>
            <a:endParaRPr lang="en-GB" sz="2000" dirty="0"/>
          </a:p>
          <a:p>
            <a:pPr hangingPunct="1"/>
            <a:endParaRPr lang="en-GB" dirty="0"/>
          </a:p>
        </p:txBody>
      </p:sp>
      <p:pic>
        <p:nvPicPr>
          <p:cNvPr id="9" name="Picture 2" descr="http://www.bbsrc.ac.uk/upload/anniversary-logobig-jpe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49" y="1331366"/>
            <a:ext cx="2291443" cy="92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roslinbiocentre.com/assets/tenant-logos/roslin-foundatio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765" y="1331366"/>
            <a:ext cx="1606664" cy="85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9582" y="1463041"/>
            <a:ext cx="1836204" cy="438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1375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3949" y="4845793"/>
            <a:ext cx="473245" cy="1521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2</a:t>
            </a:fld>
            <a:endParaRPr dirty="0"/>
          </a:p>
        </p:txBody>
      </p:sp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431799" y="361559"/>
            <a:ext cx="8281128" cy="25391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What are ruminants?</a:t>
            </a:r>
            <a:endParaRPr dirty="0"/>
          </a:p>
        </p:txBody>
      </p:sp>
      <p:sp>
        <p:nvSpPr>
          <p:cNvPr id="205" name="Shape 205"/>
          <p:cNvSpPr>
            <a:spLocks noGrp="1"/>
          </p:cNvSpPr>
          <p:nvPr>
            <p:ph type="body" idx="4294967295"/>
          </p:nvPr>
        </p:nvSpPr>
        <p:spPr>
          <a:xfrm>
            <a:off x="431800" y="575359"/>
            <a:ext cx="7731667" cy="207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endParaRPr dirty="0"/>
          </a:p>
        </p:txBody>
      </p:sp>
      <p:pic>
        <p:nvPicPr>
          <p:cNvPr id="1026" name="Picture 2" descr="Image result for rumina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8" y="998524"/>
            <a:ext cx="2973316" cy="306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umina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974" y="996909"/>
            <a:ext cx="2621365" cy="175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oa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849" y="2746908"/>
            <a:ext cx="2623490" cy="131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de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339" y="996909"/>
            <a:ext cx="2045837" cy="306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176" y="996909"/>
            <a:ext cx="1564157" cy="3056945"/>
          </a:xfrm>
          <a:prstGeom prst="rect">
            <a:avLst/>
          </a:prstGeom>
        </p:spPr>
      </p:pic>
      <p:sp>
        <p:nvSpPr>
          <p:cNvPr id="12" name="Shape 204"/>
          <p:cNvSpPr>
            <a:spLocks noGrp="1"/>
          </p:cNvSpPr>
          <p:nvPr>
            <p:ph type="body" idx="4294967295"/>
          </p:nvPr>
        </p:nvSpPr>
        <p:spPr>
          <a:xfrm>
            <a:off x="116005" y="4196687"/>
            <a:ext cx="8973403" cy="39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7A5FC5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 b="0">
                <a:solidFill>
                  <a:schemeClr val="accent1"/>
                </a:solidFill>
              </a:defRPr>
            </a:lvl3pPr>
            <a:lvl4pPr marL="200025" indent="-200025">
              <a:buBlip>
                <a:blip r:embed="rId7"/>
              </a:buBlip>
              <a:defRPr sz="1000" b="0">
                <a:solidFill>
                  <a:schemeClr val="accent1"/>
                </a:solidFill>
              </a:defRPr>
            </a:lvl4pPr>
          </a:lstStyle>
          <a:p>
            <a:r>
              <a:rPr lang="en-GB" dirty="0"/>
              <a:t>Key fact: the ability to acquire nutrition from plant-based diet via a special stomach (the rumen), primarily by microbiome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82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3949" y="4845793"/>
            <a:ext cx="473245" cy="1521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3</a:t>
            </a:fld>
            <a:endParaRPr dirty="0"/>
          </a:p>
        </p:txBody>
      </p:sp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431799" y="361559"/>
            <a:ext cx="8281128" cy="25391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Why do you care about them?</a:t>
            </a:r>
            <a:endParaRPr dirty="0"/>
          </a:p>
        </p:txBody>
      </p:sp>
      <p:sp>
        <p:nvSpPr>
          <p:cNvPr id="204" name="Shape 204"/>
          <p:cNvSpPr>
            <a:spLocks noGrp="1"/>
          </p:cNvSpPr>
          <p:nvPr>
            <p:ph type="body" idx="4294967295"/>
          </p:nvPr>
        </p:nvSpPr>
        <p:spPr>
          <a:xfrm>
            <a:off x="431800" y="1194197"/>
            <a:ext cx="3927462" cy="339377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7A5FC5"/>
                </a:solidFill>
              </a:defRPr>
            </a:lvl1pPr>
            <a:lvl2pPr>
              <a:defRPr sz="1000">
                <a:solidFill>
                  <a:schemeClr val="accent1"/>
                </a:solidFill>
              </a:defRPr>
            </a:lvl2pPr>
            <a:lvl3pPr>
              <a:defRPr sz="1000" b="0">
                <a:solidFill>
                  <a:schemeClr val="accent1"/>
                </a:solidFill>
              </a:defRPr>
            </a:lvl3pPr>
            <a:lvl4pPr marL="200025" indent="-200025">
              <a:buBlip>
                <a:blip r:embed="rId2"/>
              </a:buBlip>
              <a:defRPr sz="1000" b="0">
                <a:solidFill>
                  <a:schemeClr val="accent1"/>
                </a:solidFill>
              </a:defRPr>
            </a:lvl4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8038F2"/>
                </a:solidFill>
              </a:rPr>
              <a:t>Food!!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There are 270million dairy cows in the world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They produce 770 billion litres of milk annually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This has a value of $328billion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There are around 570 million farms in the world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Over 1 in 4 are involved in milk production – 150 million farms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200" dirty="0"/>
              <a:t>Milk is the fifth largest provider of energy and the third large provider of protein and fat for humans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Milk and dairy animals provide a key route out of poverty in lower and middle income countries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However…</a:t>
            </a:r>
          </a:p>
          <a:p>
            <a:pPr marL="485775" lvl="3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Dairy cattle in the USA will produce around 9 times more milk than dairy cattle in e.g. India</a:t>
            </a:r>
          </a:p>
          <a:p>
            <a:pPr marL="485775" lvl="3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Diet, genetics, health, environment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205" name="Shape 205"/>
          <p:cNvSpPr>
            <a:spLocks noGrp="1"/>
          </p:cNvSpPr>
          <p:nvPr>
            <p:ph type="body" idx="4294967295"/>
          </p:nvPr>
        </p:nvSpPr>
        <p:spPr>
          <a:xfrm>
            <a:off x="431800" y="610531"/>
            <a:ext cx="7731667" cy="207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endParaRPr dirty="0"/>
          </a:p>
        </p:txBody>
      </p:sp>
      <p:pic>
        <p:nvPicPr>
          <p:cNvPr id="1026" name="Picture 2" descr="Image result for mil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02" y="1162847"/>
            <a:ext cx="1310051" cy="13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hee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853" y="1160048"/>
            <a:ext cx="3134715" cy="131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world hunger ma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03" y="2472899"/>
            <a:ext cx="2697908" cy="192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4712" y="2472899"/>
            <a:ext cx="1746856" cy="192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11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3949" y="4845793"/>
            <a:ext cx="473245" cy="1521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4</a:t>
            </a:fld>
            <a:endParaRPr dirty="0"/>
          </a:p>
        </p:txBody>
      </p:sp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431799" y="361559"/>
            <a:ext cx="8281128" cy="25391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Why do we care about them?</a:t>
            </a:r>
            <a:endParaRPr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1799" y="928675"/>
            <a:ext cx="8229600" cy="4061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i="0" u="none" strike="noStrike" cap="none" spc="0" baseline="0">
                <a:ln>
                  <a:noFill/>
                </a:ln>
                <a:solidFill>
                  <a:srgbClr val="45556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i="0" u="none" strike="noStrike" cap="none" spc="0" baseline="0">
                <a:ln>
                  <a:noFill/>
                </a:ln>
                <a:solidFill>
                  <a:srgbClr val="45556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i="0" u="none" strike="noStrike" cap="none" spc="0" baseline="0">
                <a:ln>
                  <a:noFill/>
                </a:ln>
                <a:solidFill>
                  <a:srgbClr val="45556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40030" marR="0" indent="-24003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38F2"/>
              </a:buClr>
              <a:buSzPct val="100000"/>
              <a:buFont typeface="Arial"/>
              <a:buChar char="•"/>
              <a:tabLst/>
              <a:defRPr sz="1200" b="1" i="0" u="none" strike="noStrike" cap="none" spc="0" baseline="0">
                <a:ln>
                  <a:noFill/>
                </a:ln>
                <a:solidFill>
                  <a:srgbClr val="45556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448627" marR="0" indent="-248602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200" b="1" i="0" u="none" strike="noStrike" cap="none" spc="0" baseline="0">
                <a:ln>
                  <a:noFill/>
                </a:ln>
                <a:solidFill>
                  <a:srgbClr val="45556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8630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2059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5488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28917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GB" sz="1400" dirty="0">
                <a:solidFill>
                  <a:srgbClr val="8038F2"/>
                </a:solidFill>
              </a:rPr>
              <a:t>Energy from food</a:t>
            </a:r>
          </a:p>
          <a:p>
            <a:pPr hangingPunct="1"/>
            <a:r>
              <a:rPr lang="en-US" sz="1100" dirty="0"/>
              <a:t>"Our results indicate that the obese microbiome has an increased capacity to harvest energy from the diet. Furthermore, this trait is transmissible: colonization of germ-free mice with an 'obese microbiota' results in a significantly greater increase in total body fat than colonization with a 'lean microbiota'"</a:t>
            </a:r>
            <a:endParaRPr lang="en-GB" sz="1100" dirty="0"/>
          </a:p>
          <a:p>
            <a:pPr lvl="1" hangingPunct="1"/>
            <a:r>
              <a:rPr lang="en-US" sz="900" i="1" dirty="0" err="1"/>
              <a:t>Turnbaugh</a:t>
            </a:r>
            <a:r>
              <a:rPr lang="en-US" sz="900" i="1" dirty="0"/>
              <a:t> et al (2006) An obesity-associated gut microbiome with increased capacity for energy harvest.  Nature 444(7122):1027-31</a:t>
            </a:r>
          </a:p>
          <a:p>
            <a:pPr lvl="1" hangingPunct="1"/>
            <a:endParaRPr lang="en-GB" sz="1600" i="1" dirty="0"/>
          </a:p>
          <a:p>
            <a:pPr hangingPunct="1"/>
            <a:r>
              <a:rPr lang="en-GB" sz="1400" dirty="0">
                <a:solidFill>
                  <a:srgbClr val="8038F2"/>
                </a:solidFill>
              </a:rPr>
              <a:t>Novel enzyme discovery</a:t>
            </a:r>
          </a:p>
          <a:p>
            <a:pPr hangingPunct="1"/>
            <a:r>
              <a:rPr lang="en-GB" sz="1100" dirty="0"/>
              <a:t>"</a:t>
            </a:r>
            <a:r>
              <a:rPr lang="en-US" sz="1100" dirty="0"/>
              <a:t>An initial assembly of the </a:t>
            </a:r>
            <a:r>
              <a:rPr lang="en-US" sz="1100" dirty="0" err="1"/>
              <a:t>metagenomic</a:t>
            </a:r>
            <a:r>
              <a:rPr lang="en-US" sz="1100" dirty="0"/>
              <a:t> sequence resulted in 179,092 scaffolds... Only 47 (0.03%) of the assembled scaffolds showed high levels of similarity to previously sequenced genomes available in </a:t>
            </a:r>
            <a:r>
              <a:rPr lang="en-US" sz="1100" dirty="0" err="1"/>
              <a:t>GenBank</a:t>
            </a:r>
            <a:r>
              <a:rPr lang="en-US" sz="1100" dirty="0"/>
              <a:t>. These results suggest that the vast majority of the assembled scaffolds represent segments of hitherto uncharacterized microbial genomes.</a:t>
            </a:r>
          </a:p>
          <a:p>
            <a:pPr hangingPunct="1"/>
            <a:r>
              <a:rPr lang="en-US" sz="900" i="1" dirty="0"/>
              <a:t>Hess M et al (2011) Metagenomic discovery of biomass-degrading genes and genomes from cow rumen. Science. 331(6016):463-7. </a:t>
            </a:r>
          </a:p>
          <a:p>
            <a:pPr hangingPunct="1"/>
            <a:endParaRPr lang="en-GB" sz="1800" dirty="0"/>
          </a:p>
          <a:p>
            <a:pPr hangingPunct="1"/>
            <a:r>
              <a:rPr lang="en-GB" sz="1400" dirty="0">
                <a:solidFill>
                  <a:srgbClr val="8038F2"/>
                </a:solidFill>
              </a:rPr>
              <a:t>Methane Emissions</a:t>
            </a:r>
          </a:p>
          <a:p>
            <a:pPr hangingPunct="1"/>
            <a:r>
              <a:rPr lang="en-US" sz="1100" dirty="0"/>
              <a:t>Globally, ruminant livestock produce about 80 million metric tons of methane annually, accounting for about 28% of global methane emissions from human-related activities. </a:t>
            </a:r>
          </a:p>
          <a:p>
            <a:pPr lvl="1" hangingPunct="1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6401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rumen microbiome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73" y="0"/>
            <a:ext cx="4468339" cy="5841039"/>
          </a:xfrm>
          <a:prstGeom prst="rect">
            <a:avLst/>
          </a:prstGeom>
        </p:spPr>
      </p:pic>
      <p:sp>
        <p:nvSpPr>
          <p:cNvPr id="5" name="Shape 204"/>
          <p:cNvSpPr txBox="1">
            <a:spLocks/>
          </p:cNvSpPr>
          <p:nvPr/>
        </p:nvSpPr>
        <p:spPr>
          <a:xfrm>
            <a:off x="431800" y="772576"/>
            <a:ext cx="3927462" cy="4049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7A5FC5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00025" marR="0" indent="-200025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 sz="1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469344" marR="0" indent="-26931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8630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2059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5488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28917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8038F2"/>
                </a:solidFill>
              </a:rPr>
              <a:t>Methane</a:t>
            </a:r>
          </a:p>
          <a:p>
            <a:pPr marL="285750" lvl="2" indent="-285750" hangingPunct="1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Methane is an awful greenhouse gas with a global warming potential 25 times that of CO2</a:t>
            </a:r>
          </a:p>
          <a:p>
            <a:pPr marL="285750" lvl="2" indent="-285750" hangingPunct="1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Ruminants are the major producers of methane emissions from anthropogenic activities</a:t>
            </a:r>
          </a:p>
          <a:p>
            <a:pPr marL="285750" lvl="2" indent="-285750" hangingPunct="1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Our studies show high methane production is highly correlated with (1) abundance of archaea; and (2) abundance of enzymes in methane pathway</a:t>
            </a:r>
          </a:p>
          <a:p>
            <a:pPr marL="285750" lvl="2" indent="-285750" hangingPunct="1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8038F2"/>
                </a:solidFill>
              </a:rPr>
              <a:t>Novelty</a:t>
            </a:r>
          </a:p>
          <a:p>
            <a:pPr marL="285750" lvl="2" indent="-285750" hangingPunct="1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Eight samples -&gt; 1.5 million protein predictions</a:t>
            </a:r>
          </a:p>
          <a:p>
            <a:pPr marL="285750" lvl="2" indent="-285750" hangingPunct="1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Less than half have a known protein domain</a:t>
            </a:r>
          </a:p>
          <a:p>
            <a:pPr marL="285750" lvl="2" indent="-285750" hangingPunct="1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From 6000 representatives of 44 enzyme classes associated with methane production</a:t>
            </a:r>
          </a:p>
          <a:p>
            <a:pPr marL="485775" lvl="3" indent="-285750" hangingPunct="1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Only 29 in NR</a:t>
            </a:r>
          </a:p>
          <a:p>
            <a:pPr marL="485775" lvl="3" indent="-285750" hangingPunct="1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At 90% identity only 800 have a hit</a:t>
            </a:r>
          </a:p>
          <a:p>
            <a:pPr marL="285750" lvl="2" indent="-285750" hangingPunct="1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  <a:p>
            <a:pPr marL="285750" lvl="2" indent="-285750" hangingPunct="1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6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3949" y="4845793"/>
            <a:ext cx="473245" cy="1521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6</a:t>
            </a:fld>
            <a:endParaRPr dirty="0"/>
          </a:p>
        </p:txBody>
      </p:sp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431799" y="361559"/>
            <a:ext cx="8281128" cy="25391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Extraction method is key</a:t>
            </a:r>
            <a:endParaRPr dirty="0"/>
          </a:p>
        </p:txBody>
      </p:sp>
      <p:sp>
        <p:nvSpPr>
          <p:cNvPr id="7" name="Shape 204"/>
          <p:cNvSpPr txBox="1">
            <a:spLocks/>
          </p:cNvSpPr>
          <p:nvPr/>
        </p:nvSpPr>
        <p:spPr>
          <a:xfrm>
            <a:off x="431799" y="772575"/>
            <a:ext cx="2042679" cy="3851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7A5FC5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00025" marR="0" indent="-200025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 sz="1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469344" marR="0" indent="-26931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8630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2059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5488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28917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8038F2"/>
                </a:solidFill>
              </a:rPr>
              <a:t>TL;DR</a:t>
            </a:r>
          </a:p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Non-bead-bashing techniques risk losing major clades from the microbiome</a:t>
            </a:r>
          </a:p>
          <a:p>
            <a:pPr marL="285750" indent="-285750" hangingPunct="1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</a:endParaRPr>
          </a:p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Key fact: grinding up your cells with tiny sharp glass beads also grinds up your DNA</a:t>
            </a:r>
          </a:p>
          <a:p>
            <a:pPr marL="285750" indent="-285750" hangingPunct="1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</a:endParaRPr>
          </a:p>
          <a:p>
            <a:pPr marL="285750" indent="-285750" hangingPunct="1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</a:endParaRPr>
          </a:p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We bead bash because we want the most complete picture</a:t>
            </a:r>
          </a:p>
          <a:p>
            <a:pPr marL="285750" indent="-285750" hangingPunct="1">
              <a:buFont typeface="Arial" panose="020B0604020202020204" pitchFamily="34" charset="0"/>
              <a:buChar char="•"/>
            </a:pPr>
            <a:endParaRPr lang="en-GB" sz="1400" dirty="0">
              <a:solidFill>
                <a:schemeClr val="tx1"/>
              </a:solidFill>
            </a:endParaRPr>
          </a:p>
          <a:p>
            <a:pPr marL="285750" indent="-285750" hangingPunct="1">
              <a:buFont typeface="Arial" panose="020B0604020202020204" pitchFamily="34" charset="0"/>
              <a:buChar char="•"/>
            </a:pPr>
            <a:endParaRPr lang="en-GB" sz="1050" dirty="0">
              <a:solidFill>
                <a:schemeClr val="tx1"/>
              </a:solidFill>
            </a:endParaRPr>
          </a:p>
          <a:p>
            <a:pPr marL="285750" indent="-285750" hangingPunct="1">
              <a:buFont typeface="Arial" panose="020B0604020202020204" pitchFamily="34" charset="0"/>
              <a:buChar char="•"/>
            </a:pPr>
            <a:endParaRPr lang="en-GB" sz="1050" dirty="0">
              <a:solidFill>
                <a:schemeClr val="tx1"/>
              </a:solidFill>
            </a:endParaRPr>
          </a:p>
          <a:p>
            <a:pPr marL="285750" lvl="2" indent="-285750" hangingPunct="1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  <a:p>
            <a:pPr marL="285750" lvl="2" indent="-285750" hangingPunct="1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</p:txBody>
      </p:sp>
      <p:pic>
        <p:nvPicPr>
          <p:cNvPr id="6" name="Picture 3" descr="An external file that holds a picture, illustration, etc.&#10;Object name is 40168_2015_87_Fig1_HTM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801" y="1376687"/>
            <a:ext cx="5557838" cy="307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069639" y="1376687"/>
            <a:ext cx="11490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solidFill>
                  <a:srgbClr val="FF0000"/>
                </a:solidFill>
              </a:rPr>
              <a:t>No bead bashing</a:t>
            </a:r>
          </a:p>
          <a:p>
            <a:endParaRPr lang="en-GB" sz="1350" dirty="0"/>
          </a:p>
          <a:p>
            <a:r>
              <a:rPr lang="en-GB" sz="1350" dirty="0">
                <a:solidFill>
                  <a:srgbClr val="FFC000"/>
                </a:solidFill>
              </a:rPr>
              <a:t>Standard primers</a:t>
            </a:r>
          </a:p>
          <a:p>
            <a:endParaRPr lang="en-GB" sz="1350" dirty="0"/>
          </a:p>
          <a:p>
            <a:r>
              <a:rPr lang="en-GB" sz="1350" dirty="0">
                <a:solidFill>
                  <a:schemeClr val="accent3"/>
                </a:solidFill>
              </a:rPr>
              <a:t>Primers with degenerate bases</a:t>
            </a:r>
          </a:p>
          <a:p>
            <a:endParaRPr lang="en-GB" sz="1350" dirty="0"/>
          </a:p>
          <a:p>
            <a:r>
              <a:rPr lang="en-GB" sz="1350" dirty="0" err="1"/>
              <a:t>Bifidobacteria</a:t>
            </a:r>
            <a:r>
              <a:rPr lang="en-GB" sz="1350" dirty="0"/>
              <a:t> specific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511801" y="774826"/>
            <a:ext cx="6172200" cy="643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i="0" u="none" strike="noStrike" cap="none" spc="0" baseline="0">
                <a:ln>
                  <a:noFill/>
                </a:ln>
                <a:solidFill>
                  <a:srgbClr val="45556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i="0" u="none" strike="noStrike" cap="none" spc="0" baseline="0">
                <a:ln>
                  <a:noFill/>
                </a:ln>
                <a:solidFill>
                  <a:srgbClr val="45556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i="0" u="none" strike="noStrike" cap="none" spc="0" baseline="0">
                <a:ln>
                  <a:noFill/>
                </a:ln>
                <a:solidFill>
                  <a:srgbClr val="45556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40030" marR="0" indent="-24003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038F2"/>
              </a:buClr>
              <a:buSzPct val="100000"/>
              <a:buFont typeface="Arial"/>
              <a:buChar char="•"/>
              <a:tabLst/>
              <a:defRPr sz="1200" b="1" i="0" u="none" strike="noStrike" cap="none" spc="0" baseline="0">
                <a:ln>
                  <a:noFill/>
                </a:ln>
                <a:solidFill>
                  <a:srgbClr val="45556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448627" marR="0" indent="-248602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200" b="1" i="0" u="none" strike="noStrike" cap="none" spc="0" baseline="0">
                <a:ln>
                  <a:noFill/>
                </a:ln>
                <a:solidFill>
                  <a:srgbClr val="45556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8630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2059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5488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28917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GB" sz="700" dirty="0"/>
              <a:t>Walker AW, Martin JC, Scott P, Parkhill J, Flint HJ, Scott KP. 16S </a:t>
            </a:r>
            <a:r>
              <a:rPr lang="en-GB" sz="700" dirty="0" err="1"/>
              <a:t>rRNA</a:t>
            </a:r>
            <a:r>
              <a:rPr lang="en-GB" sz="700" dirty="0"/>
              <a:t> gene-based profiling of the human infant gut microbiota is strongly influenced by sample processing and PCR primer choice. Microbiome. 2015 Jun 22;3:26. </a:t>
            </a:r>
            <a:r>
              <a:rPr lang="en-GB" sz="700" dirty="0" err="1"/>
              <a:t>doi</a:t>
            </a:r>
            <a:r>
              <a:rPr lang="en-GB" sz="700" dirty="0"/>
              <a:t>: 10.1186/s40168-015-0087-4.</a:t>
            </a:r>
          </a:p>
        </p:txBody>
      </p:sp>
    </p:spTree>
    <p:extLst>
      <p:ext uri="{BB962C8B-B14F-4D97-AF65-F5344CB8AC3E}">
        <p14:creationId xmlns:p14="http://schemas.microsoft.com/office/powerpoint/2010/main" val="861407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3949" y="4845793"/>
            <a:ext cx="473245" cy="1521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7</a:t>
            </a:fld>
            <a:endParaRPr dirty="0"/>
          </a:p>
        </p:txBody>
      </p:sp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431799" y="361559"/>
            <a:ext cx="8281128" cy="25391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The rumen microbiome as an unexplored environment</a:t>
            </a:r>
            <a:endParaRPr dirty="0"/>
          </a:p>
        </p:txBody>
      </p:sp>
      <p:sp>
        <p:nvSpPr>
          <p:cNvPr id="5" name="Shape 204"/>
          <p:cNvSpPr txBox="1">
            <a:spLocks/>
          </p:cNvSpPr>
          <p:nvPr/>
        </p:nvSpPr>
        <p:spPr>
          <a:xfrm>
            <a:off x="431799" y="772575"/>
            <a:ext cx="8092647" cy="3851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 u="none" strike="noStrike" cap="none" spc="0" baseline="0">
                <a:ln>
                  <a:noFill/>
                </a:ln>
                <a:solidFill>
                  <a:srgbClr val="7A5FC5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200025" marR="0" indent="-200025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 sz="1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469344" marR="0" indent="-26931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18630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2059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5488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2891789" marR="0" indent="-148589" algn="l" defTabSz="3429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3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8038F2"/>
                </a:solidFill>
              </a:rPr>
              <a:t>Attempts to classify 42 cattle microbiome samples</a:t>
            </a:r>
          </a:p>
          <a:p>
            <a:pPr marL="285750" lvl="2" indent="-285750" hangingPunct="1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Using Kraken with 3 databases</a:t>
            </a:r>
          </a:p>
          <a:p>
            <a:pPr marL="485775" lvl="3" indent="-285750" hangingPunct="1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Mini (default)</a:t>
            </a:r>
          </a:p>
          <a:p>
            <a:pPr marL="485775" lvl="3" indent="-285750" hangingPunct="1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BFA (every bacterial, fungal and archaeal genome I could get my hands on)</a:t>
            </a:r>
          </a:p>
          <a:p>
            <a:pPr marL="485775" lvl="3" indent="-285750" hangingPunct="1">
              <a:buFont typeface="Arial" panose="020B0604020202020204" pitchFamily="34" charset="0"/>
              <a:buChar char="•"/>
            </a:pPr>
            <a:r>
              <a:rPr lang="en-GB" sz="1200" dirty="0" err="1">
                <a:solidFill>
                  <a:schemeClr val="tx1"/>
                </a:solidFill>
              </a:rPr>
              <a:t>Hungate</a:t>
            </a:r>
            <a:r>
              <a:rPr lang="en-GB" sz="1200" dirty="0">
                <a:solidFill>
                  <a:schemeClr val="tx1"/>
                </a:solidFill>
              </a:rPr>
              <a:t> (as BFA but with additional </a:t>
            </a:r>
            <a:r>
              <a:rPr lang="en-GB" sz="1200" dirty="0" err="1">
                <a:solidFill>
                  <a:schemeClr val="tx1"/>
                </a:solidFill>
              </a:rPr>
              <a:t>Hungate</a:t>
            </a:r>
            <a:r>
              <a:rPr lang="en-GB" sz="1200" dirty="0">
                <a:solidFill>
                  <a:schemeClr val="tx1"/>
                </a:solidFill>
              </a:rPr>
              <a:t> 1000 genomes)</a:t>
            </a:r>
          </a:p>
          <a:p>
            <a:pPr marL="285750" lvl="2" indent="-285750" hangingPunct="1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Percent classified rarely above 15%</a:t>
            </a:r>
          </a:p>
          <a:p>
            <a:pPr marL="285750" lvl="2" indent="-285750" hangingPunct="1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  <a:p>
            <a:pPr marL="285750" lvl="2" indent="-285750" hangingPunct="1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157" y="2327536"/>
            <a:ext cx="5737841" cy="240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49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431801" y="1705515"/>
            <a:ext cx="8506927" cy="1077219"/>
          </a:xfrm>
        </p:spPr>
        <p:txBody>
          <a:bodyPr>
            <a:noAutofit/>
          </a:bodyPr>
          <a:lstStyle/>
          <a:p>
            <a:r>
              <a:rPr lang="en-GB" sz="1800" dirty="0"/>
              <a:t>Hypothesis: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800" b="0" dirty="0"/>
              <a:t>there are many bacterial and </a:t>
            </a:r>
            <a:r>
              <a:rPr lang="en-GB" sz="1800" b="0" dirty="0" err="1"/>
              <a:t>archael</a:t>
            </a:r>
            <a:r>
              <a:rPr lang="en-GB" sz="1800" b="0" dirty="0"/>
              <a:t> genomes in the rumen microbiome that we simply haven’t sequenced yet</a:t>
            </a:r>
          </a:p>
          <a:p>
            <a:endParaRPr lang="en-GB" sz="1800" b="0" dirty="0"/>
          </a:p>
          <a:p>
            <a:endParaRPr lang="en-GB" sz="1800" b="0" dirty="0"/>
          </a:p>
          <a:p>
            <a:r>
              <a:rPr lang="en-GB" sz="1800" b="0" dirty="0"/>
              <a:t>	Enter MinION</a:t>
            </a:r>
            <a:endParaRPr lang="en-GB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04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47" y="361559"/>
            <a:ext cx="8492880" cy="253917"/>
          </a:xfrm>
        </p:spPr>
        <p:txBody>
          <a:bodyPr/>
          <a:lstStyle/>
          <a:p>
            <a:r>
              <a:rPr lang="en-US" dirty="0"/>
              <a:t>Three MinION runs from a single sample</a:t>
            </a:r>
          </a:p>
        </p:txBody>
      </p:sp>
      <p:sp>
        <p:nvSpPr>
          <p:cNvPr id="5" name="Shape 202"/>
          <p:cNvSpPr>
            <a:spLocks noGrp="1"/>
          </p:cNvSpPr>
          <p:nvPr>
            <p:ph type="sldNum" sz="quarter" idx="4294967295"/>
          </p:nvPr>
        </p:nvSpPr>
        <p:spPr>
          <a:xfrm>
            <a:off x="343949" y="4845793"/>
            <a:ext cx="473245" cy="1521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>
              <a:defRPr sz="600">
                <a:solidFill>
                  <a:schemeClr val="accent4"/>
                </a:solidFill>
              </a:defRPr>
            </a:lvl1pPr>
          </a:lstStyle>
          <a:p>
            <a:fld id="{86CB4B4D-7CA3-9044-876B-883B54F8677D}" type="slidenum">
              <a:t>9</a:t>
            </a:fld>
            <a:endParaRPr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255818"/>
              </p:ext>
            </p:extLst>
          </p:nvPr>
        </p:nvGraphicFramePr>
        <p:xfrm>
          <a:off x="220047" y="819124"/>
          <a:ext cx="2763001" cy="417199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80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40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EDEDED"/>
                          </a:solidFill>
                          <a:latin typeface="Arial"/>
                          <a:cs typeface="Arial"/>
                        </a:rPr>
                        <a:t>Product</a:t>
                      </a: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1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EDEDED"/>
                          </a:solidFill>
                          <a:latin typeface="Arial"/>
                          <a:cs typeface="Arial"/>
                        </a:rPr>
                        <a:t>Version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1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8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Device</a:t>
                      </a: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rial"/>
                          <a:cs typeface="Arial"/>
                        </a:rPr>
                        <a:t>MinION MK1b</a:t>
                      </a: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Flow cell</a:t>
                      </a: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rial"/>
                          <a:cs typeface="Arial"/>
                        </a:rPr>
                        <a:t>MinION</a:t>
                      </a:r>
                      <a:r>
                        <a:rPr lang="en-GB" sz="1100" baseline="0" dirty="0">
                          <a:latin typeface="Arial"/>
                          <a:cs typeface="Arial"/>
                        </a:rPr>
                        <a:t> FLO-MIN106</a:t>
                      </a:r>
                      <a:endParaRPr lang="en-GB" sz="11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685"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Kits</a:t>
                      </a: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Ligation</a:t>
                      </a:r>
                      <a:r>
                        <a:rPr lang="en-GB" sz="11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Sequencing Kit 1D</a:t>
                      </a: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8570"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en-GB" sz="11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analysis</a:t>
                      </a:r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poRe</a:t>
                      </a:r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1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Canu</a:t>
                      </a:r>
                      <a:endParaRPr lang="en-GB" sz="11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1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Nanopolish</a:t>
                      </a:r>
                      <a:endParaRPr lang="en-GB" sz="11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1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BWA</a:t>
                      </a:r>
                    </a:p>
                    <a:p>
                      <a:r>
                        <a:rPr lang="en-GB" sz="11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blobtools</a:t>
                      </a:r>
                      <a:endParaRPr lang="en-GB" sz="11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1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Prokka</a:t>
                      </a:r>
                      <a:endParaRPr lang="en-GB" sz="11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BLAST+</a:t>
                      </a:r>
                    </a:p>
                    <a:p>
                      <a:r>
                        <a:rPr lang="en-GB" sz="11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Bandage</a:t>
                      </a:r>
                    </a:p>
                    <a:p>
                      <a:r>
                        <a:rPr lang="en-GB" sz="11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7546"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Stats</a:t>
                      </a:r>
                    </a:p>
                    <a:p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20445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735471"/>
              </p:ext>
            </p:extLst>
          </p:nvPr>
        </p:nvGraphicFramePr>
        <p:xfrm>
          <a:off x="1168229" y="3616031"/>
          <a:ext cx="1736336" cy="1308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8168">
                  <a:extLst>
                    <a:ext uri="{9D8B030D-6E8A-4147-A177-3AD203B41FA5}">
                      <a16:colId xmlns:a16="http://schemas.microsoft.com/office/drawing/2014/main" val="1358505783"/>
                    </a:ext>
                  </a:extLst>
                </a:gridCol>
                <a:gridCol w="868168">
                  <a:extLst>
                    <a:ext uri="{9D8B030D-6E8A-4147-A177-3AD203B41FA5}">
                      <a16:colId xmlns:a16="http://schemas.microsoft.com/office/drawing/2014/main" val="4148275282"/>
                    </a:ext>
                  </a:extLst>
                </a:gridCol>
              </a:tblGrid>
              <a:tr h="10906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Reads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836864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229692"/>
                  </a:ext>
                </a:extLst>
              </a:tr>
              <a:tr h="10906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411455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817479"/>
                  </a:ext>
                </a:extLst>
              </a:tr>
              <a:tr h="10906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4.8Gb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3420456"/>
                  </a:ext>
                </a:extLst>
              </a:tr>
              <a:tr h="10906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5737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5598968"/>
                  </a:ext>
                </a:extLst>
              </a:tr>
              <a:tr h="10906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3275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2489655"/>
                  </a:ext>
                </a:extLst>
              </a:tr>
              <a:tr h="10906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N50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11453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003241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715189"/>
              </p:ext>
            </p:extLst>
          </p:nvPr>
        </p:nvGraphicFramePr>
        <p:xfrm>
          <a:off x="3135448" y="816532"/>
          <a:ext cx="2763001" cy="417199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80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40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EDEDED"/>
                          </a:solidFill>
                          <a:latin typeface="Arial"/>
                          <a:cs typeface="Arial"/>
                        </a:rPr>
                        <a:t>Product</a:t>
                      </a: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1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EDEDED"/>
                          </a:solidFill>
                          <a:latin typeface="Arial"/>
                          <a:cs typeface="Arial"/>
                        </a:rPr>
                        <a:t>Version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1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8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Device</a:t>
                      </a: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rial"/>
                          <a:cs typeface="Arial"/>
                        </a:rPr>
                        <a:t>MinION MK1b</a:t>
                      </a: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Flow cell</a:t>
                      </a: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rial"/>
                          <a:cs typeface="Arial"/>
                        </a:rPr>
                        <a:t>MinION</a:t>
                      </a:r>
                      <a:r>
                        <a:rPr lang="en-GB" sz="1100" baseline="0" dirty="0">
                          <a:latin typeface="Arial"/>
                          <a:cs typeface="Arial"/>
                        </a:rPr>
                        <a:t> FLO-MIN106</a:t>
                      </a:r>
                      <a:endParaRPr lang="en-GB" sz="11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685"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Kits</a:t>
                      </a: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Ligation</a:t>
                      </a:r>
                      <a:r>
                        <a:rPr lang="en-GB" sz="11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Sequencing Kit 1D</a:t>
                      </a: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8570"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en-GB" sz="11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analysis</a:t>
                      </a:r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poRe</a:t>
                      </a:r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1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Canu</a:t>
                      </a:r>
                      <a:endParaRPr lang="en-GB" sz="11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1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Nanopolish</a:t>
                      </a:r>
                      <a:endParaRPr lang="en-GB" sz="11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1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BWA</a:t>
                      </a:r>
                    </a:p>
                    <a:p>
                      <a:r>
                        <a:rPr lang="en-GB" sz="11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blobtools</a:t>
                      </a:r>
                      <a:endParaRPr lang="en-GB" sz="11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1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Prokka</a:t>
                      </a:r>
                      <a:endParaRPr lang="en-GB" sz="11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BLAST+</a:t>
                      </a:r>
                    </a:p>
                    <a:p>
                      <a:r>
                        <a:rPr lang="en-GB" sz="11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Bandage</a:t>
                      </a:r>
                    </a:p>
                    <a:p>
                      <a:r>
                        <a:rPr lang="en-GB" sz="11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7546"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Stats</a:t>
                      </a:r>
                    </a:p>
                    <a:p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204454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497471"/>
              </p:ext>
            </p:extLst>
          </p:nvPr>
        </p:nvGraphicFramePr>
        <p:xfrm>
          <a:off x="4083630" y="3613439"/>
          <a:ext cx="1736336" cy="1308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8168">
                  <a:extLst>
                    <a:ext uri="{9D8B030D-6E8A-4147-A177-3AD203B41FA5}">
                      <a16:colId xmlns:a16="http://schemas.microsoft.com/office/drawing/2014/main" val="1358505783"/>
                    </a:ext>
                  </a:extLst>
                </a:gridCol>
                <a:gridCol w="868168">
                  <a:extLst>
                    <a:ext uri="{9D8B030D-6E8A-4147-A177-3AD203B41FA5}">
                      <a16:colId xmlns:a16="http://schemas.microsoft.com/office/drawing/2014/main" val="4148275282"/>
                    </a:ext>
                  </a:extLst>
                </a:gridCol>
              </a:tblGrid>
              <a:tr h="10906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Reads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890172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229692"/>
                  </a:ext>
                </a:extLst>
              </a:tr>
              <a:tr h="10906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1397153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817479"/>
                  </a:ext>
                </a:extLst>
              </a:tr>
              <a:tr h="10906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4.8Gb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3420456"/>
                  </a:ext>
                </a:extLst>
              </a:tr>
              <a:tr h="10906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5393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5598968"/>
                  </a:ext>
                </a:extLst>
              </a:tr>
              <a:tr h="19608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3334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2489655"/>
                  </a:ext>
                </a:extLst>
              </a:tr>
              <a:tr h="10906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N50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10214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0032410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957204"/>
              </p:ext>
            </p:extLst>
          </p:nvPr>
        </p:nvGraphicFramePr>
        <p:xfrm>
          <a:off x="6050849" y="816532"/>
          <a:ext cx="2763001" cy="417199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880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40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EDEDED"/>
                          </a:solidFill>
                          <a:latin typeface="Arial"/>
                          <a:cs typeface="Arial"/>
                        </a:rPr>
                        <a:t>Product</a:t>
                      </a: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11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EDEDED"/>
                          </a:solidFill>
                          <a:latin typeface="Arial"/>
                          <a:cs typeface="Arial"/>
                        </a:rPr>
                        <a:t>Version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11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88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Device</a:t>
                      </a: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rial"/>
                          <a:cs typeface="Arial"/>
                        </a:rPr>
                        <a:t>MinION MK1b</a:t>
                      </a: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6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Flow cell</a:t>
                      </a: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rial"/>
                          <a:cs typeface="Arial"/>
                        </a:rPr>
                        <a:t>MinION</a:t>
                      </a:r>
                      <a:r>
                        <a:rPr lang="en-GB" sz="1100" baseline="0" dirty="0">
                          <a:latin typeface="Arial"/>
                          <a:cs typeface="Arial"/>
                        </a:rPr>
                        <a:t> FLO-MIN106</a:t>
                      </a:r>
                      <a:endParaRPr lang="en-GB" sz="11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685"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Kits</a:t>
                      </a: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Ligation</a:t>
                      </a:r>
                      <a:r>
                        <a:rPr lang="en-GB" sz="11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Sequencing Kit 1D</a:t>
                      </a: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8570"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en-GB" sz="11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analysis</a:t>
                      </a:r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poRe</a:t>
                      </a:r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1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Canu</a:t>
                      </a:r>
                      <a:endParaRPr lang="en-GB" sz="11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1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Nanopolish</a:t>
                      </a:r>
                      <a:endParaRPr lang="en-GB" sz="11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1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BWA</a:t>
                      </a:r>
                    </a:p>
                    <a:p>
                      <a:r>
                        <a:rPr lang="en-GB" sz="11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blobtools</a:t>
                      </a:r>
                      <a:endParaRPr lang="en-GB" sz="11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GB" sz="11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Prokka</a:t>
                      </a:r>
                      <a:endParaRPr lang="en-GB" sz="11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BLAST+</a:t>
                      </a:r>
                    </a:p>
                    <a:p>
                      <a:r>
                        <a:rPr lang="en-GB" sz="11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Bandage</a:t>
                      </a:r>
                    </a:p>
                    <a:p>
                      <a:r>
                        <a:rPr lang="en-GB" sz="11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7546">
                <a:tc>
                  <a:txBody>
                    <a:bodyPr/>
                    <a:lstStyle/>
                    <a:p>
                      <a:r>
                        <a:rPr lang="en-GB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Stats</a:t>
                      </a:r>
                    </a:p>
                    <a:p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GB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100" baseline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7A7A7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204454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65794"/>
              </p:ext>
            </p:extLst>
          </p:nvPr>
        </p:nvGraphicFramePr>
        <p:xfrm>
          <a:off x="6999031" y="3613439"/>
          <a:ext cx="1736336" cy="1308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8168">
                  <a:extLst>
                    <a:ext uri="{9D8B030D-6E8A-4147-A177-3AD203B41FA5}">
                      <a16:colId xmlns:a16="http://schemas.microsoft.com/office/drawing/2014/main" val="1358505783"/>
                    </a:ext>
                  </a:extLst>
                </a:gridCol>
                <a:gridCol w="868168">
                  <a:extLst>
                    <a:ext uri="{9D8B030D-6E8A-4147-A177-3AD203B41FA5}">
                      <a16:colId xmlns:a16="http://schemas.microsoft.com/office/drawing/2014/main" val="4148275282"/>
                    </a:ext>
                  </a:extLst>
                </a:gridCol>
              </a:tblGrid>
              <a:tr h="10906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Reads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566602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229692"/>
                  </a:ext>
                </a:extLst>
              </a:tr>
              <a:tr h="10906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1695890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817479"/>
                  </a:ext>
                </a:extLst>
              </a:tr>
              <a:tr h="10906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3.1Gb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3420456"/>
                  </a:ext>
                </a:extLst>
              </a:tr>
              <a:tr h="10906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5424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5598968"/>
                  </a:ext>
                </a:extLst>
              </a:tr>
              <a:tr h="10906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3017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2489655"/>
                  </a:ext>
                </a:extLst>
              </a:tr>
              <a:tr h="109062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N50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10697</a:t>
                      </a:r>
                    </a:p>
                  </a:txBody>
                  <a:tcPr marL="4763" marR="4763" marT="476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0032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71026"/>
      </p:ext>
    </p:extLst>
  </p:cSld>
  <p:clrMapOvr>
    <a:masterClrMapping/>
  </p:clrMapOvr>
</p:sld>
</file>

<file path=ppt/theme/theme1.xml><?xml version="1.0" encoding="utf-8"?>
<a:theme xmlns:a="http://schemas.openxmlformats.org/drawingml/2006/main" name="LC2017_template_16_9">
  <a:themeElements>
    <a:clrScheme name="LC2017_template_16_9">
      <a:dk1>
        <a:srgbClr val="455560"/>
      </a:dk1>
      <a:lt1>
        <a:srgbClr val="455560"/>
      </a:lt1>
      <a:dk2>
        <a:srgbClr val="A7A7A7"/>
      </a:dk2>
      <a:lt2>
        <a:srgbClr val="535353"/>
      </a:lt2>
      <a:accent1>
        <a:srgbClr val="455560"/>
      </a:accent1>
      <a:accent2>
        <a:srgbClr val="0084A9"/>
      </a:accent2>
      <a:accent3>
        <a:srgbClr val="90C6E7"/>
      </a:accent3>
      <a:accent4>
        <a:srgbClr val="7A7A7A"/>
      </a:accent4>
      <a:accent5>
        <a:srgbClr val="A53F97"/>
      </a:accent5>
      <a:accent6>
        <a:srgbClr val="EF4135"/>
      </a:accent6>
      <a:hlink>
        <a:srgbClr val="0000FF"/>
      </a:hlink>
      <a:folHlink>
        <a:srgbClr val="FF00FF"/>
      </a:folHlink>
    </a:clrScheme>
    <a:fontScheme name="LC2017_template_16_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LC2017_template_16_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LC2017_template_16_9">
  <a:themeElements>
    <a:clrScheme name="LC2017_template_16_9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55560"/>
      </a:accent1>
      <a:accent2>
        <a:srgbClr val="0084A9"/>
      </a:accent2>
      <a:accent3>
        <a:srgbClr val="90C6E7"/>
      </a:accent3>
      <a:accent4>
        <a:srgbClr val="7A7A7A"/>
      </a:accent4>
      <a:accent5>
        <a:srgbClr val="A53F97"/>
      </a:accent5>
      <a:accent6>
        <a:srgbClr val="EF4135"/>
      </a:accent6>
      <a:hlink>
        <a:srgbClr val="0000FF"/>
      </a:hlink>
      <a:folHlink>
        <a:srgbClr val="FF00FF"/>
      </a:folHlink>
    </a:clrScheme>
    <a:fontScheme name="LC2017_template_16_9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LC2017_template_16_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949</Words>
  <Application>Microsoft Office PowerPoint</Application>
  <PresentationFormat>On-screen Show (16:9)</PresentationFormat>
  <Paragraphs>211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LC2017_template_16_9</vt:lpstr>
      <vt:lpstr>Mining microbial dark matter in ruminants</vt:lpstr>
      <vt:lpstr>What are ruminants?</vt:lpstr>
      <vt:lpstr>Why do you care about them?</vt:lpstr>
      <vt:lpstr>Why do we care about them?</vt:lpstr>
      <vt:lpstr>The rumen microbiome</vt:lpstr>
      <vt:lpstr>Extraction method is key</vt:lpstr>
      <vt:lpstr>The rumen microbiome as an unexplored environment</vt:lpstr>
      <vt:lpstr>PowerPoint Presentation</vt:lpstr>
      <vt:lpstr>Three MinION runs from a single sample</vt:lpstr>
      <vt:lpstr>Read lengths</vt:lpstr>
      <vt:lpstr>Assemblies</vt:lpstr>
      <vt:lpstr>Blobtools can give us a picture</vt:lpstr>
      <vt:lpstr>…but not the whole picture..</vt:lpstr>
      <vt:lpstr>Others we know more about….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 White</dc:creator>
  <cp:lastModifiedBy>mick</cp:lastModifiedBy>
  <cp:revision>94</cp:revision>
  <dcterms:modified xsi:type="dcterms:W3CDTF">2017-05-03T13:57:18Z</dcterms:modified>
</cp:coreProperties>
</file>